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8" r:id="rId2"/>
    <p:sldId id="258" r:id="rId3"/>
    <p:sldId id="292" r:id="rId4"/>
    <p:sldId id="293" r:id="rId5"/>
    <p:sldId id="294" r:id="rId6"/>
    <p:sldId id="295" r:id="rId7"/>
    <p:sldId id="296" r:id="rId8"/>
    <p:sldId id="297" r:id="rId9"/>
    <p:sldId id="298" r:id="rId10"/>
    <p:sldId id="299" r:id="rId11"/>
    <p:sldId id="301" r:id="rId12"/>
    <p:sldId id="302" r:id="rId13"/>
    <p:sldId id="303" r:id="rId14"/>
    <p:sldId id="304" r:id="rId15"/>
    <p:sldId id="305" r:id="rId16"/>
    <p:sldId id="306" r:id="rId17"/>
    <p:sldId id="307" r:id="rId18"/>
    <p:sldId id="291" r:id="rId19"/>
    <p:sldId id="259" r:id="rId20"/>
    <p:sldId id="260" r:id="rId21"/>
    <p:sldId id="309" r:id="rId22"/>
    <p:sldId id="261" r:id="rId23"/>
    <p:sldId id="262" r:id="rId24"/>
    <p:sldId id="263" r:id="rId25"/>
    <p:sldId id="264" r:id="rId26"/>
    <p:sldId id="265" r:id="rId27"/>
    <p:sldId id="266" r:id="rId28"/>
    <p:sldId id="267" r:id="rId29"/>
    <p:sldId id="268" r:id="rId30"/>
    <p:sldId id="269" r:id="rId31"/>
    <p:sldId id="271" r:id="rId32"/>
    <p:sldId id="272" r:id="rId33"/>
    <p:sldId id="273" r:id="rId34"/>
    <p:sldId id="274" r:id="rId35"/>
    <p:sldId id="270" r:id="rId36"/>
    <p:sldId id="276" r:id="rId37"/>
    <p:sldId id="275" r:id="rId38"/>
    <p:sldId id="278" r:id="rId39"/>
    <p:sldId id="279" r:id="rId40"/>
    <p:sldId id="280" r:id="rId41"/>
    <p:sldId id="277" r:id="rId42"/>
    <p:sldId id="281" r:id="rId43"/>
    <p:sldId id="282" r:id="rId44"/>
    <p:sldId id="283" r:id="rId45"/>
    <p:sldId id="284" r:id="rId46"/>
    <p:sldId id="285" r:id="rId47"/>
    <p:sldId id="287" r:id="rId48"/>
    <p:sldId id="288" r:id="rId49"/>
    <p:sldId id="289" r:id="rId50"/>
    <p:sldId id="29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0" d="100"/>
          <a:sy n="70" d="100"/>
        </p:scale>
        <p:origin x="116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30T15:26:39.438"/>
    </inkml:context>
    <inkml:brush xml:id="br0">
      <inkml:brushProperty name="width" value="0.035" units="cm"/>
      <inkml:brushProperty name="height" value="0.035" units="cm"/>
      <inkml:brushProperty name="ignorePressure" value="1"/>
    </inkml:brush>
  </inkml:definitions>
  <inkml:trace contextRef="#ctx0" brushRef="#br0">4985 8993,'-1536'-2768,"-1913"-3457,3650 6584,-98-170,6454 11641,-6529-11781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30T15:23:29.781"/>
    </inkml:context>
    <inkml:brush xml:id="br0">
      <inkml:brushProperty name="width" value="0.035" units="cm"/>
      <inkml:brushProperty name="height" value="0.035" units="cm"/>
      <inkml:brushProperty name="ignorePressure" value="1"/>
    </inkml:brush>
  </inkml:definitions>
  <inkml:trace contextRef="#ctx0" brushRef="#br0">1 0,'8884'5129,"-8866"-5118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30T15:27:14.255"/>
    </inkml:context>
    <inkml:brush xml:id="br0">
      <inkml:brushProperty name="width" value="0.035" units="cm"/>
      <inkml:brushProperty name="height" value="0.035" units="cm"/>
      <inkml:brushProperty name="ignorePressure" value="1"/>
    </inkml:brush>
  </inkml:definitions>
  <inkml:trace contextRef="#ctx0" brushRef="#br0">1 0,'8828'3213,"-8303"-3022,-491-178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EBDBB-4617-42DE-9E85-CA10548869C6}"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12449-A40E-46B7-80C8-D36118E759C9}" type="slidenum">
              <a:rPr lang="en-US" smtClean="0"/>
              <a:t>‹#›</a:t>
            </a:fld>
            <a:endParaRPr lang="en-US"/>
          </a:p>
        </p:txBody>
      </p:sp>
    </p:spTree>
    <p:extLst>
      <p:ext uri="{BB962C8B-B14F-4D97-AF65-F5344CB8AC3E}">
        <p14:creationId xmlns:p14="http://schemas.microsoft.com/office/powerpoint/2010/main" val="288105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12449-A40E-46B7-80C8-D36118E759C9}" type="slidenum">
              <a:rPr lang="en-US" smtClean="0"/>
              <a:t>9</a:t>
            </a:fld>
            <a:endParaRPr lang="en-US"/>
          </a:p>
        </p:txBody>
      </p:sp>
    </p:spTree>
    <p:extLst>
      <p:ext uri="{BB962C8B-B14F-4D97-AF65-F5344CB8AC3E}">
        <p14:creationId xmlns:p14="http://schemas.microsoft.com/office/powerpoint/2010/main" val="14087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12449-A40E-46B7-80C8-D36118E759C9}" type="slidenum">
              <a:rPr lang="en-US" smtClean="0"/>
              <a:t>21</a:t>
            </a:fld>
            <a:endParaRPr lang="en-US"/>
          </a:p>
        </p:txBody>
      </p:sp>
    </p:spTree>
    <p:extLst>
      <p:ext uri="{BB962C8B-B14F-4D97-AF65-F5344CB8AC3E}">
        <p14:creationId xmlns:p14="http://schemas.microsoft.com/office/powerpoint/2010/main" val="197775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12449-A40E-46B7-80C8-D36118E759C9}" type="slidenum">
              <a:rPr lang="en-US" smtClean="0"/>
              <a:t>42</a:t>
            </a:fld>
            <a:endParaRPr lang="en-US"/>
          </a:p>
        </p:txBody>
      </p:sp>
    </p:spTree>
    <p:extLst>
      <p:ext uri="{BB962C8B-B14F-4D97-AF65-F5344CB8AC3E}">
        <p14:creationId xmlns:p14="http://schemas.microsoft.com/office/powerpoint/2010/main" val="320050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C2A2-22A6-D908-66E9-B7F653038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677D6C-3121-F2AC-E9D8-EFFE58B91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1593FB-5E7D-7D04-38E2-D2E354DBCB73}"/>
              </a:ext>
            </a:extLst>
          </p:cNvPr>
          <p:cNvSpPr>
            <a:spLocks noGrp="1"/>
          </p:cNvSpPr>
          <p:nvPr>
            <p:ph type="dt" sz="half" idx="10"/>
          </p:nvPr>
        </p:nvSpPr>
        <p:spPr/>
        <p:txBody>
          <a:bodyPr/>
          <a:lstStyle/>
          <a:p>
            <a:fld id="{7346F696-6773-47E8-8667-106DDFC76DA3}" type="datetime1">
              <a:rPr lang="en-US" smtClean="0"/>
              <a:t>7/30/2025</a:t>
            </a:fld>
            <a:endParaRPr lang="en-US"/>
          </a:p>
        </p:txBody>
      </p:sp>
      <p:sp>
        <p:nvSpPr>
          <p:cNvPr id="5" name="Footer Placeholder 4">
            <a:extLst>
              <a:ext uri="{FF2B5EF4-FFF2-40B4-BE49-F238E27FC236}">
                <a16:creationId xmlns:a16="http://schemas.microsoft.com/office/drawing/2014/main" id="{BAA0FDB6-FB82-C237-6EC2-10AA5C0E4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B5A9A-2C38-002D-70C6-331A4A55D599}"/>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2521409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36F7-714B-DA1B-944A-DDF5E31F87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512129-DED9-3DDB-1064-C857DFCF08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FC26C-8C75-8DCC-0047-9AB2FEDEDB2D}"/>
              </a:ext>
            </a:extLst>
          </p:cNvPr>
          <p:cNvSpPr>
            <a:spLocks noGrp="1"/>
          </p:cNvSpPr>
          <p:nvPr>
            <p:ph type="dt" sz="half" idx="10"/>
          </p:nvPr>
        </p:nvSpPr>
        <p:spPr/>
        <p:txBody>
          <a:bodyPr/>
          <a:lstStyle/>
          <a:p>
            <a:fld id="{157EDE00-F9AA-4EF0-8C7D-3D80F46D7C5E}" type="datetime1">
              <a:rPr lang="en-US" smtClean="0"/>
              <a:t>7/30/2025</a:t>
            </a:fld>
            <a:endParaRPr lang="en-US"/>
          </a:p>
        </p:txBody>
      </p:sp>
      <p:sp>
        <p:nvSpPr>
          <p:cNvPr id="5" name="Footer Placeholder 4">
            <a:extLst>
              <a:ext uri="{FF2B5EF4-FFF2-40B4-BE49-F238E27FC236}">
                <a16:creationId xmlns:a16="http://schemas.microsoft.com/office/drawing/2014/main" id="{C27C3207-9CE7-5D51-6C74-3BC8D8CA3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DDA3A-1678-184C-6AF0-D631905BDAB2}"/>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3144901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933E7C-B2DB-2CB0-0768-AD570032AF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28DC6F-7145-7DB4-5D3C-E5756CFE0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FDFC9-EF64-D374-9384-BD9C6523B8EC}"/>
              </a:ext>
            </a:extLst>
          </p:cNvPr>
          <p:cNvSpPr>
            <a:spLocks noGrp="1"/>
          </p:cNvSpPr>
          <p:nvPr>
            <p:ph type="dt" sz="half" idx="10"/>
          </p:nvPr>
        </p:nvSpPr>
        <p:spPr/>
        <p:txBody>
          <a:bodyPr/>
          <a:lstStyle/>
          <a:p>
            <a:fld id="{9B99A6DE-A964-4F93-99E2-9F04F0E78E89}" type="datetime1">
              <a:rPr lang="en-US" smtClean="0"/>
              <a:t>7/30/2025</a:t>
            </a:fld>
            <a:endParaRPr lang="en-US"/>
          </a:p>
        </p:txBody>
      </p:sp>
      <p:sp>
        <p:nvSpPr>
          <p:cNvPr id="5" name="Footer Placeholder 4">
            <a:extLst>
              <a:ext uri="{FF2B5EF4-FFF2-40B4-BE49-F238E27FC236}">
                <a16:creationId xmlns:a16="http://schemas.microsoft.com/office/drawing/2014/main" id="{0E271DB6-403C-767A-D6FB-56DFCCD76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42A3D-7B8D-1ABB-55E8-6C8335BD58B7}"/>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109954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AEED-3006-AD43-343F-F367C7AE16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F5F5F-A768-BA6F-5A03-22598DDC79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0DD32-3BD8-B58E-0CEA-2751B5DA6B4A}"/>
              </a:ext>
            </a:extLst>
          </p:cNvPr>
          <p:cNvSpPr>
            <a:spLocks noGrp="1"/>
          </p:cNvSpPr>
          <p:nvPr>
            <p:ph type="dt" sz="half" idx="10"/>
          </p:nvPr>
        </p:nvSpPr>
        <p:spPr/>
        <p:txBody>
          <a:bodyPr/>
          <a:lstStyle/>
          <a:p>
            <a:fld id="{7288BB43-BBCE-46CF-9AED-74F73CDB7E77}" type="datetime1">
              <a:rPr lang="en-US" smtClean="0"/>
              <a:t>7/30/2025</a:t>
            </a:fld>
            <a:endParaRPr lang="en-US"/>
          </a:p>
        </p:txBody>
      </p:sp>
      <p:sp>
        <p:nvSpPr>
          <p:cNvPr id="5" name="Footer Placeholder 4">
            <a:extLst>
              <a:ext uri="{FF2B5EF4-FFF2-40B4-BE49-F238E27FC236}">
                <a16:creationId xmlns:a16="http://schemas.microsoft.com/office/drawing/2014/main" id="{FCF8E0AD-0932-98AC-F07E-C2FCD2A43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0C028-4DDF-D7EF-FE23-48EDADA24F9E}"/>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719570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71B4-8467-F14C-37E2-130F7D6CE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AC949D-822E-4512-BBFB-1BE00BC0F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98656-5E95-517B-CA08-48B5AAB11730}"/>
              </a:ext>
            </a:extLst>
          </p:cNvPr>
          <p:cNvSpPr>
            <a:spLocks noGrp="1"/>
          </p:cNvSpPr>
          <p:nvPr>
            <p:ph type="dt" sz="half" idx="10"/>
          </p:nvPr>
        </p:nvSpPr>
        <p:spPr/>
        <p:txBody>
          <a:bodyPr/>
          <a:lstStyle/>
          <a:p>
            <a:fld id="{992A6031-89D2-4A1A-9C93-785B19CB8B52}" type="datetime1">
              <a:rPr lang="en-US" smtClean="0"/>
              <a:t>7/30/2025</a:t>
            </a:fld>
            <a:endParaRPr lang="en-US"/>
          </a:p>
        </p:txBody>
      </p:sp>
      <p:sp>
        <p:nvSpPr>
          <p:cNvPr id="5" name="Footer Placeholder 4">
            <a:extLst>
              <a:ext uri="{FF2B5EF4-FFF2-40B4-BE49-F238E27FC236}">
                <a16:creationId xmlns:a16="http://schemas.microsoft.com/office/drawing/2014/main" id="{F27FD7B5-A23C-FDF6-3ED9-31587EE3A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BC408-158C-C252-D2D7-BDDAD4713207}"/>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58857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C2C3-E291-7493-229A-AF4DF506F5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752785-ADBF-4897-25F9-A3F00E56DB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D10713-AA0F-D8C5-AA3A-404EB10929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3E0A-B1B8-1D35-5E25-8410EBE78B78}"/>
              </a:ext>
            </a:extLst>
          </p:cNvPr>
          <p:cNvSpPr>
            <a:spLocks noGrp="1"/>
          </p:cNvSpPr>
          <p:nvPr>
            <p:ph type="dt" sz="half" idx="10"/>
          </p:nvPr>
        </p:nvSpPr>
        <p:spPr/>
        <p:txBody>
          <a:bodyPr/>
          <a:lstStyle/>
          <a:p>
            <a:fld id="{E07730A9-6682-4C41-ADA9-06B96B769F64}" type="datetime1">
              <a:rPr lang="en-US" smtClean="0"/>
              <a:t>7/30/2025</a:t>
            </a:fld>
            <a:endParaRPr lang="en-US"/>
          </a:p>
        </p:txBody>
      </p:sp>
      <p:sp>
        <p:nvSpPr>
          <p:cNvPr id="6" name="Footer Placeholder 5">
            <a:extLst>
              <a:ext uri="{FF2B5EF4-FFF2-40B4-BE49-F238E27FC236}">
                <a16:creationId xmlns:a16="http://schemas.microsoft.com/office/drawing/2014/main" id="{E02E095B-9FCE-6D8F-9239-4F6A297E9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59A4A-63E1-D021-9605-87834E4D9BC3}"/>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3213732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67E1-B875-6134-A33C-7D28A1BC9B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311417-0F92-8F41-3B19-2FFD2EB87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5473F2-9C73-1B8D-7E12-27C09BE1C0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D8ACE6-52E6-8CFB-8EE2-96C3CBEE2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65AED7-0C18-7870-DB52-5E34DF572B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0BCF9-34FC-9BCD-1A06-A93947790A45}"/>
              </a:ext>
            </a:extLst>
          </p:cNvPr>
          <p:cNvSpPr>
            <a:spLocks noGrp="1"/>
          </p:cNvSpPr>
          <p:nvPr>
            <p:ph type="dt" sz="half" idx="10"/>
          </p:nvPr>
        </p:nvSpPr>
        <p:spPr/>
        <p:txBody>
          <a:bodyPr/>
          <a:lstStyle/>
          <a:p>
            <a:fld id="{A8AB2EF7-D25F-4CF5-ADB3-CD629D4855D6}" type="datetime1">
              <a:rPr lang="en-US" smtClean="0"/>
              <a:t>7/30/2025</a:t>
            </a:fld>
            <a:endParaRPr lang="en-US"/>
          </a:p>
        </p:txBody>
      </p:sp>
      <p:sp>
        <p:nvSpPr>
          <p:cNvPr id="8" name="Footer Placeholder 7">
            <a:extLst>
              <a:ext uri="{FF2B5EF4-FFF2-40B4-BE49-F238E27FC236}">
                <a16:creationId xmlns:a16="http://schemas.microsoft.com/office/drawing/2014/main" id="{1FF2CE60-C61D-4DBB-B0F0-AD88F8C5E5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85458-B767-07E7-F1F6-8041FB0E4B7C}"/>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149251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8361-64F6-EC1B-417F-576E2B2D19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C798F-911D-FD7B-5389-A8DEFA183FCB}"/>
              </a:ext>
            </a:extLst>
          </p:cNvPr>
          <p:cNvSpPr>
            <a:spLocks noGrp="1"/>
          </p:cNvSpPr>
          <p:nvPr>
            <p:ph type="dt" sz="half" idx="10"/>
          </p:nvPr>
        </p:nvSpPr>
        <p:spPr/>
        <p:txBody>
          <a:bodyPr/>
          <a:lstStyle/>
          <a:p>
            <a:fld id="{4FFE9464-AD7B-4342-860E-4EF82EAB300F}" type="datetime1">
              <a:rPr lang="en-US" smtClean="0"/>
              <a:t>7/30/2025</a:t>
            </a:fld>
            <a:endParaRPr lang="en-US"/>
          </a:p>
        </p:txBody>
      </p:sp>
      <p:sp>
        <p:nvSpPr>
          <p:cNvPr id="4" name="Footer Placeholder 3">
            <a:extLst>
              <a:ext uri="{FF2B5EF4-FFF2-40B4-BE49-F238E27FC236}">
                <a16:creationId xmlns:a16="http://schemas.microsoft.com/office/drawing/2014/main" id="{72EFB94D-AD06-20F5-6041-99A84619CE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399DA-4D2C-87DA-023B-666A6997D461}"/>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13706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DC135-DFEA-2693-24E4-490F01FF428A}"/>
              </a:ext>
            </a:extLst>
          </p:cNvPr>
          <p:cNvSpPr>
            <a:spLocks noGrp="1"/>
          </p:cNvSpPr>
          <p:nvPr>
            <p:ph type="dt" sz="half" idx="10"/>
          </p:nvPr>
        </p:nvSpPr>
        <p:spPr/>
        <p:txBody>
          <a:bodyPr/>
          <a:lstStyle/>
          <a:p>
            <a:fld id="{C32F6102-DA91-4A57-AA67-A7EFCD9F998C}" type="datetime1">
              <a:rPr lang="en-US" smtClean="0"/>
              <a:t>7/30/2025</a:t>
            </a:fld>
            <a:endParaRPr lang="en-US"/>
          </a:p>
        </p:txBody>
      </p:sp>
      <p:sp>
        <p:nvSpPr>
          <p:cNvPr id="3" name="Footer Placeholder 2">
            <a:extLst>
              <a:ext uri="{FF2B5EF4-FFF2-40B4-BE49-F238E27FC236}">
                <a16:creationId xmlns:a16="http://schemas.microsoft.com/office/drawing/2014/main" id="{DDD37823-63A4-AE69-3C7F-0243377F4B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3D870-8FDE-D9F5-0B74-F81052E44FA4}"/>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2955603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6233-6567-5781-2248-DE82A2CEE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ED835-01D3-956A-F164-98A9FC7639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50B40-17F1-0033-8CB3-A29BF43FA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EE56A4-81F4-BA24-3B08-A14D0EF8EE20}"/>
              </a:ext>
            </a:extLst>
          </p:cNvPr>
          <p:cNvSpPr>
            <a:spLocks noGrp="1"/>
          </p:cNvSpPr>
          <p:nvPr>
            <p:ph type="dt" sz="half" idx="10"/>
          </p:nvPr>
        </p:nvSpPr>
        <p:spPr/>
        <p:txBody>
          <a:bodyPr/>
          <a:lstStyle/>
          <a:p>
            <a:fld id="{30D87CA9-0197-471E-BB52-E495A836F2CE}" type="datetime1">
              <a:rPr lang="en-US" smtClean="0"/>
              <a:t>7/30/2025</a:t>
            </a:fld>
            <a:endParaRPr lang="en-US"/>
          </a:p>
        </p:txBody>
      </p:sp>
      <p:sp>
        <p:nvSpPr>
          <p:cNvPr id="6" name="Footer Placeholder 5">
            <a:extLst>
              <a:ext uri="{FF2B5EF4-FFF2-40B4-BE49-F238E27FC236}">
                <a16:creationId xmlns:a16="http://schemas.microsoft.com/office/drawing/2014/main" id="{D108EF3B-B9FD-7D67-47E8-B89D26018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4B8D8-42FF-78A9-ACFB-FA7DEF083C71}"/>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188419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CF22-BD4C-88E7-7FCA-5B1F795FD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011EC-9D08-FDF4-8D54-994C0A7D3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253CE-FA6E-1D94-BA35-87F63225B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D398A5-2DB7-B07F-98C1-66DEAD266D7A}"/>
              </a:ext>
            </a:extLst>
          </p:cNvPr>
          <p:cNvSpPr>
            <a:spLocks noGrp="1"/>
          </p:cNvSpPr>
          <p:nvPr>
            <p:ph type="dt" sz="half" idx="10"/>
          </p:nvPr>
        </p:nvSpPr>
        <p:spPr/>
        <p:txBody>
          <a:bodyPr/>
          <a:lstStyle/>
          <a:p>
            <a:fld id="{8E91DBCE-8543-4406-9CF0-5D01082704C3}" type="datetime1">
              <a:rPr lang="en-US" smtClean="0"/>
              <a:t>7/30/2025</a:t>
            </a:fld>
            <a:endParaRPr lang="en-US"/>
          </a:p>
        </p:txBody>
      </p:sp>
      <p:sp>
        <p:nvSpPr>
          <p:cNvPr id="6" name="Footer Placeholder 5">
            <a:extLst>
              <a:ext uri="{FF2B5EF4-FFF2-40B4-BE49-F238E27FC236}">
                <a16:creationId xmlns:a16="http://schemas.microsoft.com/office/drawing/2014/main" id="{AA264A97-3BD8-6384-5DEF-7315698EA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D8835-0CB5-D615-3779-A1C3881FC5D6}"/>
              </a:ext>
            </a:extLst>
          </p:cNvPr>
          <p:cNvSpPr>
            <a:spLocks noGrp="1"/>
          </p:cNvSpPr>
          <p:nvPr>
            <p:ph type="sldNum" sz="quarter" idx="12"/>
          </p:nvPr>
        </p:nvSpPr>
        <p:spPr/>
        <p:txBody>
          <a:bodyPr/>
          <a:lstStyle/>
          <a:p>
            <a:fld id="{80D56C2C-1F92-42C3-8C73-4DF80B934846}" type="slidenum">
              <a:rPr lang="en-US" smtClean="0"/>
              <a:t>‹#›</a:t>
            </a:fld>
            <a:endParaRPr lang="en-US"/>
          </a:p>
        </p:txBody>
      </p:sp>
    </p:spTree>
    <p:extLst>
      <p:ext uri="{BB962C8B-B14F-4D97-AF65-F5344CB8AC3E}">
        <p14:creationId xmlns:p14="http://schemas.microsoft.com/office/powerpoint/2010/main" val="3504883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A5F31-F514-D78F-B590-920558036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94FA47-83C7-4084-2981-9E87FC89A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5554B-987E-668F-A233-00B0C860B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B3D35A-85F8-4745-9D21-BF022F81A200}" type="datetime1">
              <a:rPr lang="en-US" smtClean="0"/>
              <a:t>7/30/2025</a:t>
            </a:fld>
            <a:endParaRPr lang="en-US"/>
          </a:p>
        </p:txBody>
      </p:sp>
      <p:sp>
        <p:nvSpPr>
          <p:cNvPr id="5" name="Footer Placeholder 4">
            <a:extLst>
              <a:ext uri="{FF2B5EF4-FFF2-40B4-BE49-F238E27FC236}">
                <a16:creationId xmlns:a16="http://schemas.microsoft.com/office/drawing/2014/main" id="{0ACC9BF3-0FA7-442F-23E1-C4B74BE5D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F4E0FB-6562-E388-3591-702F0AB50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56C2C-1F92-42C3-8C73-4DF80B934846}" type="slidenum">
              <a:rPr lang="en-US" smtClean="0"/>
              <a:t>‹#›</a:t>
            </a:fld>
            <a:endParaRPr lang="en-US"/>
          </a:p>
        </p:txBody>
      </p:sp>
    </p:spTree>
    <p:extLst>
      <p:ext uri="{BB962C8B-B14F-4D97-AF65-F5344CB8AC3E}">
        <p14:creationId xmlns:p14="http://schemas.microsoft.com/office/powerpoint/2010/main" val="3758628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customXml" Target="../ink/ink1.xml"/><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7E6A-D5CC-471B-838A-02998ED9DC03}"/>
              </a:ext>
            </a:extLst>
          </p:cNvPr>
          <p:cNvSpPr>
            <a:spLocks noGrp="1"/>
          </p:cNvSpPr>
          <p:nvPr>
            <p:ph type="ctrTitle"/>
          </p:nvPr>
        </p:nvSpPr>
        <p:spPr>
          <a:xfrm>
            <a:off x="0" y="-1204303"/>
            <a:ext cx="12191999" cy="2387600"/>
          </a:xfrm>
        </p:spPr>
        <p:txBody>
          <a:bodyPr>
            <a:normAutofit/>
          </a:bodyPr>
          <a:lstStyle/>
          <a:p>
            <a:r>
              <a:rPr lang="en-US" sz="5400" b="1" dirty="0">
                <a:latin typeface="Cambria" panose="02040503050406030204" pitchFamily="18" charset="0"/>
                <a:ea typeface="Cambria" panose="02040503050406030204" pitchFamily="18" charset="0"/>
              </a:rPr>
              <a:t>Kinematics and Dynamics</a:t>
            </a:r>
          </a:p>
        </p:txBody>
      </p:sp>
      <p:sp>
        <p:nvSpPr>
          <p:cNvPr id="3" name="Subtitle 2">
            <a:extLst>
              <a:ext uri="{FF2B5EF4-FFF2-40B4-BE49-F238E27FC236}">
                <a16:creationId xmlns:a16="http://schemas.microsoft.com/office/drawing/2014/main" id="{A41003BA-200C-FCAE-BC8F-E59B8D1DDF6C}"/>
              </a:ext>
            </a:extLst>
          </p:cNvPr>
          <p:cNvSpPr>
            <a:spLocks noGrp="1"/>
          </p:cNvSpPr>
          <p:nvPr>
            <p:ph type="subTitle" idx="1"/>
          </p:nvPr>
        </p:nvSpPr>
        <p:spPr>
          <a:xfrm>
            <a:off x="-1" y="1183297"/>
            <a:ext cx="12191999" cy="1655762"/>
          </a:xfrm>
        </p:spPr>
        <p:txBody>
          <a:bodyPr>
            <a:normAutofit/>
          </a:bodyPr>
          <a:lstStyle/>
          <a:p>
            <a:r>
              <a:rPr lang="en-US" sz="3600" dirty="0">
                <a:latin typeface="Cambria" panose="02040503050406030204" pitchFamily="18" charset="0"/>
                <a:ea typeface="Cambria" panose="02040503050406030204" pitchFamily="18" charset="0"/>
              </a:rPr>
              <a:t>Day 03 </a:t>
            </a:r>
            <a:r>
              <a:rPr lang="en-US" sz="3600" dirty="0">
                <a:latin typeface="+mj-lt"/>
                <a:ea typeface="Cambria" panose="02040503050406030204" pitchFamily="18" charset="0"/>
              </a:rPr>
              <a:t>| </a:t>
            </a:r>
            <a:r>
              <a:rPr lang="en-US" sz="3600" dirty="0">
                <a:latin typeface="Cambria" panose="02040503050406030204" pitchFamily="18" charset="0"/>
                <a:ea typeface="Cambria" panose="02040503050406030204" pitchFamily="18" charset="0"/>
              </a:rPr>
              <a:t>MP 3010</a:t>
            </a:r>
          </a:p>
        </p:txBody>
      </p:sp>
      <p:sp>
        <p:nvSpPr>
          <p:cNvPr id="6" name="Slide Number Placeholder 5">
            <a:extLst>
              <a:ext uri="{FF2B5EF4-FFF2-40B4-BE49-F238E27FC236}">
                <a16:creationId xmlns:a16="http://schemas.microsoft.com/office/drawing/2014/main" id="{02328DD6-9543-F880-6AD8-6C9F826B5877}"/>
              </a:ext>
            </a:extLst>
          </p:cNvPr>
          <p:cNvSpPr>
            <a:spLocks noGrp="1"/>
          </p:cNvSpPr>
          <p:nvPr>
            <p:ph type="sldNum" sz="quarter" idx="12"/>
          </p:nvPr>
        </p:nvSpPr>
        <p:spPr/>
        <p:txBody>
          <a:bodyPr/>
          <a:lstStyle/>
          <a:p>
            <a:fld id="{80D56C2C-1F92-42C3-8C73-4DF80B934846}" type="slidenum">
              <a:rPr lang="en-US" smtClean="0"/>
              <a:t>1</a:t>
            </a:fld>
            <a:endParaRPr lang="en-US"/>
          </a:p>
        </p:txBody>
      </p:sp>
      <p:pic>
        <p:nvPicPr>
          <p:cNvPr id="5" name="Picture 4">
            <a:extLst>
              <a:ext uri="{FF2B5EF4-FFF2-40B4-BE49-F238E27FC236}">
                <a16:creationId xmlns:a16="http://schemas.microsoft.com/office/drawing/2014/main" id="{10EDDCBF-F9AB-3048-C55A-8F6C31B0F6FE}"/>
              </a:ext>
            </a:extLst>
          </p:cNvPr>
          <p:cNvPicPr>
            <a:picLocks noChangeAspect="1"/>
          </p:cNvPicPr>
          <p:nvPr/>
        </p:nvPicPr>
        <p:blipFill>
          <a:blip r:embed="rId2"/>
          <a:stretch>
            <a:fillRect/>
          </a:stretch>
        </p:blipFill>
        <p:spPr>
          <a:xfrm>
            <a:off x="3403023" y="1772821"/>
            <a:ext cx="5385949" cy="3312358"/>
          </a:xfrm>
          <a:prstGeom prst="rect">
            <a:avLst/>
          </a:prstGeom>
        </p:spPr>
      </p:pic>
      <p:sp>
        <p:nvSpPr>
          <p:cNvPr id="8" name="TextBox 7">
            <a:extLst>
              <a:ext uri="{FF2B5EF4-FFF2-40B4-BE49-F238E27FC236}">
                <a16:creationId xmlns:a16="http://schemas.microsoft.com/office/drawing/2014/main" id="{9893E0D6-01EF-7A7C-00D7-01A0EB46B5DF}"/>
              </a:ext>
            </a:extLst>
          </p:cNvPr>
          <p:cNvSpPr txBox="1"/>
          <p:nvPr/>
        </p:nvSpPr>
        <p:spPr>
          <a:xfrm>
            <a:off x="340759" y="5338583"/>
            <a:ext cx="11510476" cy="1200329"/>
          </a:xfrm>
          <a:prstGeom prst="rect">
            <a:avLst/>
          </a:prstGeom>
          <a:noFill/>
        </p:spPr>
        <p:txBody>
          <a:bodyPr wrap="square">
            <a:spAutoFit/>
          </a:bodyPr>
          <a:lstStyle/>
          <a:p>
            <a:pPr algn="ctr"/>
            <a:r>
              <a:rPr lang="en-US" sz="2400" b="1" i="1" dirty="0">
                <a:latin typeface="Cambria" panose="02040503050406030204" pitchFamily="18" charset="0"/>
                <a:ea typeface="Cambria" panose="02040503050406030204" pitchFamily="18" charset="0"/>
              </a:rPr>
              <a:t>Linkage Mechanisms</a:t>
            </a:r>
          </a:p>
          <a:p>
            <a:pPr algn="ctr"/>
            <a:r>
              <a:rPr lang="en-US" sz="2400" b="1" i="1" dirty="0">
                <a:latin typeface="Cambria" panose="02040503050406030204" pitchFamily="18" charset="0"/>
                <a:ea typeface="Cambria" panose="02040503050406030204" pitchFamily="18" charset="0"/>
              </a:rPr>
              <a:t>Velocity Vector Diagram</a:t>
            </a:r>
          </a:p>
          <a:p>
            <a:pPr algn="ctr"/>
            <a:r>
              <a:rPr lang="en-US" sz="2400" b="1" i="1" dirty="0">
                <a:latin typeface="Cambria" panose="02040503050406030204" pitchFamily="18" charset="0"/>
                <a:ea typeface="Cambria" panose="02040503050406030204" pitchFamily="18" charset="0"/>
              </a:rPr>
              <a:t>Acceleration Vector Diagram</a:t>
            </a:r>
            <a:endParaRPr lang="en-US" sz="24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41930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D996-ECF1-10F2-D305-C9FB3FD6E483}"/>
              </a:ext>
            </a:extLst>
          </p:cNvPr>
          <p:cNvSpPr>
            <a:spLocks noGrp="1"/>
          </p:cNvSpPr>
          <p:nvPr>
            <p:ph type="title"/>
          </p:nvPr>
        </p:nvSpPr>
        <p:spPr/>
        <p:txBody>
          <a:bodyPr/>
          <a:lstStyle/>
          <a:p>
            <a:r>
              <a:rPr lang="en-US" dirty="0"/>
              <a:t>Question</a:t>
            </a:r>
          </a:p>
        </p:txBody>
      </p:sp>
      <p:pic>
        <p:nvPicPr>
          <p:cNvPr id="5" name="Picture 4">
            <a:extLst>
              <a:ext uri="{FF2B5EF4-FFF2-40B4-BE49-F238E27FC236}">
                <a16:creationId xmlns:a16="http://schemas.microsoft.com/office/drawing/2014/main" id="{0B4E7417-BEA0-2F33-E179-070F3845758D}"/>
              </a:ext>
            </a:extLst>
          </p:cNvPr>
          <p:cNvPicPr>
            <a:picLocks noChangeAspect="1"/>
          </p:cNvPicPr>
          <p:nvPr/>
        </p:nvPicPr>
        <p:blipFill>
          <a:blip r:embed="rId2"/>
          <a:stretch>
            <a:fillRect/>
          </a:stretch>
        </p:blipFill>
        <p:spPr>
          <a:xfrm>
            <a:off x="964793" y="1690688"/>
            <a:ext cx="4002323" cy="257649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5DE3FC-4BBF-5954-51CD-E0BC231E4FD0}"/>
                  </a:ext>
                </a:extLst>
              </p:cNvPr>
              <p:cNvSpPr txBox="1"/>
              <p:nvPr/>
            </p:nvSpPr>
            <p:spPr>
              <a:xfrm>
                <a:off x="964793" y="4911212"/>
                <a:ext cx="4565609"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𝑙𝑖𝑛𝑘𝑠</m:t>
                      </m:r>
                      <m:r>
                        <a:rPr lang="en-US" sz="2400" b="0" i="1" smtClean="0">
                          <a:latin typeface="Cambria Math" panose="02040503050406030204" pitchFamily="18" charset="0"/>
                        </a:rPr>
                        <m:t>=4</m:t>
                      </m:r>
                    </m:oMath>
                    <m:oMath xmlns:m="http://schemas.openxmlformats.org/officeDocument/2006/math">
                      <m:r>
                        <a:rPr lang="en-US" sz="2400" b="0" i="1" smtClean="0">
                          <a:solidFill>
                            <a:srgbClr val="00B050"/>
                          </a:solidFill>
                          <a:latin typeface="Cambria Math" panose="02040503050406030204" pitchFamily="18" charset="0"/>
                        </a:rPr>
                        <m:t>𝑁𝑢𝑚𝑏𝑒𝑟</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𝑜𝑓</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𝐻𝑖𝑔h</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𝑃𝑎𝑖𝑟𝑠</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=0</m:t>
                      </m:r>
                    </m:oMath>
                    <m:oMath xmlns:m="http://schemas.openxmlformats.org/officeDocument/2006/math">
                      <m:r>
                        <a:rPr lang="en-US" sz="2400" b="0" i="1" smtClean="0">
                          <a:solidFill>
                            <a:srgbClr val="FF0000"/>
                          </a:solidFill>
                          <a:latin typeface="Cambria Math" panose="02040503050406030204" pitchFamily="18" charset="0"/>
                        </a:rPr>
                        <m:t>𝑁𝑢𝑚𝑏𝑒𝑟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𝐿𝑜𝑤𝑒𝑟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𝑃𝑎𝑖𝑟𝑠</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𝐿</m:t>
                      </m:r>
                      <m:r>
                        <a:rPr lang="en-US" sz="2400" b="0" i="1" smtClean="0">
                          <a:solidFill>
                            <a:srgbClr val="FF0000"/>
                          </a:solidFill>
                          <a:latin typeface="Cambria Math" panose="02040503050406030204" pitchFamily="18" charset="0"/>
                        </a:rPr>
                        <m:t>=4 </m:t>
                      </m:r>
                    </m:oMath>
                    <m:oMath xmlns:m="http://schemas.openxmlformats.org/officeDocument/2006/math">
                      <m:r>
                        <a:rPr lang="en-US" sz="2400" b="0" i="1" smtClean="0">
                          <a:solidFill>
                            <a:srgbClr val="FF0000"/>
                          </a:solidFill>
                          <a:latin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C35DE3FC-4BBF-5954-51CD-E0BC231E4FD0}"/>
                  </a:ext>
                </a:extLst>
              </p:cNvPr>
              <p:cNvSpPr txBox="1">
                <a:spLocks noRot="1" noChangeAspect="1" noMove="1" noResize="1" noEditPoints="1" noAdjustHandles="1" noChangeArrowheads="1" noChangeShapeType="1" noTextEdit="1"/>
              </p:cNvSpPr>
              <p:nvPr/>
            </p:nvSpPr>
            <p:spPr>
              <a:xfrm>
                <a:off x="964793" y="4911212"/>
                <a:ext cx="4565609" cy="1477328"/>
              </a:xfrm>
              <a:prstGeom prst="rect">
                <a:avLst/>
              </a:prstGeom>
              <a:blipFill>
                <a:blip r:embed="rId3"/>
                <a:stretch>
                  <a:fillRect l="-120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F33E2A-3B31-D8FE-CF7D-E93F88C4622A}"/>
              </a:ext>
            </a:extLst>
          </p:cNvPr>
          <p:cNvSpPr txBox="1"/>
          <p:nvPr/>
        </p:nvSpPr>
        <p:spPr>
          <a:xfrm>
            <a:off x="2020919" y="3897852"/>
            <a:ext cx="301686" cy="369332"/>
          </a:xfrm>
          <a:prstGeom prst="rect">
            <a:avLst/>
          </a:prstGeom>
          <a:noFill/>
        </p:spPr>
        <p:txBody>
          <a:bodyPr wrap="none" rtlCol="0">
            <a:spAutoFit/>
          </a:bodyPr>
          <a:lstStyle/>
          <a:p>
            <a:r>
              <a:rPr lang="en-US" b="1" dirty="0">
                <a:solidFill>
                  <a:srgbClr val="FF0000"/>
                </a:solidFill>
              </a:rPr>
              <a:t>1</a:t>
            </a:r>
          </a:p>
        </p:txBody>
      </p:sp>
      <p:sp>
        <p:nvSpPr>
          <p:cNvPr id="11" name="TextBox 10">
            <a:extLst>
              <a:ext uri="{FF2B5EF4-FFF2-40B4-BE49-F238E27FC236}">
                <a16:creationId xmlns:a16="http://schemas.microsoft.com/office/drawing/2014/main" id="{799D791B-246C-451F-DDF0-A9507CDF9A58}"/>
              </a:ext>
            </a:extLst>
          </p:cNvPr>
          <p:cNvSpPr txBox="1"/>
          <p:nvPr/>
        </p:nvSpPr>
        <p:spPr>
          <a:xfrm>
            <a:off x="1127351" y="2794270"/>
            <a:ext cx="301686" cy="369332"/>
          </a:xfrm>
          <a:prstGeom prst="rect">
            <a:avLst/>
          </a:prstGeom>
          <a:noFill/>
        </p:spPr>
        <p:txBody>
          <a:bodyPr wrap="none" rtlCol="0">
            <a:spAutoFit/>
          </a:bodyPr>
          <a:lstStyle/>
          <a:p>
            <a:r>
              <a:rPr lang="en-US" b="1" dirty="0">
                <a:solidFill>
                  <a:srgbClr val="FF0000"/>
                </a:solidFill>
              </a:rPr>
              <a:t>2</a:t>
            </a:r>
          </a:p>
        </p:txBody>
      </p:sp>
      <p:sp>
        <p:nvSpPr>
          <p:cNvPr id="12" name="TextBox 11">
            <a:extLst>
              <a:ext uri="{FF2B5EF4-FFF2-40B4-BE49-F238E27FC236}">
                <a16:creationId xmlns:a16="http://schemas.microsoft.com/office/drawing/2014/main" id="{2161B088-B549-24C4-F326-3418F6D70F23}"/>
              </a:ext>
            </a:extLst>
          </p:cNvPr>
          <p:cNvSpPr txBox="1"/>
          <p:nvPr/>
        </p:nvSpPr>
        <p:spPr>
          <a:xfrm>
            <a:off x="3310112" y="1873147"/>
            <a:ext cx="301686" cy="369332"/>
          </a:xfrm>
          <a:prstGeom prst="rect">
            <a:avLst/>
          </a:prstGeom>
          <a:noFill/>
        </p:spPr>
        <p:txBody>
          <a:bodyPr wrap="none" rtlCol="0">
            <a:spAutoFit/>
          </a:bodyPr>
          <a:lstStyle/>
          <a:p>
            <a:r>
              <a:rPr lang="en-US" b="1" dirty="0">
                <a:solidFill>
                  <a:srgbClr val="FF0000"/>
                </a:solidFill>
              </a:rPr>
              <a:t>3</a:t>
            </a:r>
          </a:p>
        </p:txBody>
      </p:sp>
      <p:sp>
        <p:nvSpPr>
          <p:cNvPr id="13" name="TextBox 12">
            <a:extLst>
              <a:ext uri="{FF2B5EF4-FFF2-40B4-BE49-F238E27FC236}">
                <a16:creationId xmlns:a16="http://schemas.microsoft.com/office/drawing/2014/main" id="{34D0D394-3546-976E-E1B4-B34A010060EF}"/>
              </a:ext>
            </a:extLst>
          </p:cNvPr>
          <p:cNvSpPr txBox="1"/>
          <p:nvPr/>
        </p:nvSpPr>
        <p:spPr>
          <a:xfrm>
            <a:off x="4471536" y="2978936"/>
            <a:ext cx="301686" cy="369332"/>
          </a:xfrm>
          <a:prstGeom prst="rect">
            <a:avLst/>
          </a:prstGeom>
          <a:noFill/>
        </p:spPr>
        <p:txBody>
          <a:bodyPr wrap="none" rtlCol="0">
            <a:spAutoFit/>
          </a:bodyPr>
          <a:lstStyle/>
          <a:p>
            <a:r>
              <a:rPr lang="en-US" b="1" dirty="0">
                <a:solidFill>
                  <a:srgbClr val="FF0000"/>
                </a:solidFill>
              </a:rPr>
              <a:t>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0C3F870-A1F5-DD1E-AB89-73B351A48C15}"/>
                  </a:ext>
                </a:extLst>
              </p:cNvPr>
              <p:cNvSpPr txBox="1"/>
              <p:nvPr/>
            </p:nvSpPr>
            <p:spPr>
              <a:xfrm>
                <a:off x="5447072" y="797073"/>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i="1" dirty="0">
                        <a:latin typeface="Cambria Math" panose="02040503050406030204" pitchFamily="18" charset="0"/>
                      </a:rPr>
                      <m:t>𝑛</m:t>
                    </m:r>
                    <m:r>
                      <a:rPr lang="en-US" sz="2400" i="1" dirty="0">
                        <a:latin typeface="Cambria Math" panose="02040503050406030204" pitchFamily="18" charset="0"/>
                      </a:rPr>
                      <m:t>−1) – 2</m:t>
                    </m:r>
                    <m:r>
                      <a:rPr lang="en-US" sz="2400" i="1" dirty="0">
                        <a:latin typeface="Cambria Math" panose="02040503050406030204" pitchFamily="18" charset="0"/>
                      </a:rPr>
                      <m:t>𝐿</m:t>
                    </m:r>
                    <m:r>
                      <a:rPr lang="en-US" sz="2400" i="1" dirty="0">
                        <a:latin typeface="Cambria Math" panose="02040503050406030204" pitchFamily="18" charset="0"/>
                      </a:rPr>
                      <m:t> – </m:t>
                    </m:r>
                    <m:r>
                      <a:rPr lang="en-US" sz="2400" i="1" dirty="0">
                        <a:latin typeface="Cambria Math" panose="02040503050406030204" pitchFamily="18" charset="0"/>
                      </a:rPr>
                      <m:t>𝐻</m:t>
                    </m:r>
                    <m:r>
                      <a:rPr lang="en-US" sz="2400" i="1" dirty="0">
                        <a:latin typeface="Cambria Math" panose="02040503050406030204" pitchFamily="18" charset="0"/>
                      </a:rPr>
                      <m:t> </m:t>
                    </m:r>
                  </m:oMath>
                </a14:m>
                <a:endParaRPr lang="en-US" sz="2400" dirty="0"/>
              </a:p>
            </p:txBody>
          </p:sp>
        </mc:Choice>
        <mc:Fallback xmlns="">
          <p:sp>
            <p:nvSpPr>
              <p:cNvPr id="16" name="TextBox 15">
                <a:extLst>
                  <a:ext uri="{FF2B5EF4-FFF2-40B4-BE49-F238E27FC236}">
                    <a16:creationId xmlns:a16="http://schemas.microsoft.com/office/drawing/2014/main" id="{20C3F870-A1F5-DD1E-AB89-73B351A48C15}"/>
                  </a:ext>
                </a:extLst>
              </p:cNvPr>
              <p:cNvSpPr txBox="1">
                <a:spLocks noRot="1" noChangeAspect="1" noMove="1" noResize="1" noEditPoints="1" noAdjustHandles="1" noChangeArrowheads="1" noChangeShapeType="1" noTextEdit="1"/>
              </p:cNvSpPr>
              <p:nvPr/>
            </p:nvSpPr>
            <p:spPr>
              <a:xfrm>
                <a:off x="5447072" y="797073"/>
                <a:ext cx="6096000"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9B5069F-3B54-8B47-ECD2-C61876B53365}"/>
                  </a:ext>
                </a:extLst>
              </p:cNvPr>
              <p:cNvSpPr txBox="1"/>
              <p:nvPr/>
            </p:nvSpPr>
            <p:spPr>
              <a:xfrm>
                <a:off x="5447072" y="1411482"/>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b="0" i="1" dirty="0" smtClean="0">
                        <a:latin typeface="Cambria Math" panose="02040503050406030204" pitchFamily="18" charset="0"/>
                      </a:rPr>
                      <m:t>4</m:t>
                    </m:r>
                    <m:r>
                      <a:rPr lang="en-US" sz="2400" i="1" dirty="0">
                        <a:latin typeface="Cambria Math" panose="02040503050406030204" pitchFamily="18" charset="0"/>
                      </a:rPr>
                      <m:t>−1) – 2</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rPr>
                      <m:t>4</m:t>
                    </m:r>
                    <m:r>
                      <a:rPr lang="en-US" sz="2400" i="1" dirty="0">
                        <a:latin typeface="Cambria Math" panose="02040503050406030204" pitchFamily="18" charset="0"/>
                      </a:rPr>
                      <m:t> –</m:t>
                    </m:r>
                    <m:r>
                      <a:rPr lang="en-US" sz="2400" b="0" i="1" dirty="0" smtClean="0">
                        <a:latin typeface="Cambria Math" panose="02040503050406030204" pitchFamily="18" charset="0"/>
                      </a:rPr>
                      <m:t>0</m:t>
                    </m:r>
                    <m:r>
                      <a:rPr lang="en-US" sz="2400" i="1" dirty="0">
                        <a:latin typeface="Cambria Math" panose="02040503050406030204" pitchFamily="18" charset="0"/>
                      </a:rPr>
                      <m:t> </m:t>
                    </m:r>
                  </m:oMath>
                </a14:m>
                <a:endParaRPr lang="en-US" sz="2400" dirty="0"/>
              </a:p>
            </p:txBody>
          </p:sp>
        </mc:Choice>
        <mc:Fallback xmlns="">
          <p:sp>
            <p:nvSpPr>
              <p:cNvPr id="17" name="TextBox 16">
                <a:extLst>
                  <a:ext uri="{FF2B5EF4-FFF2-40B4-BE49-F238E27FC236}">
                    <a16:creationId xmlns:a16="http://schemas.microsoft.com/office/drawing/2014/main" id="{69B5069F-3B54-8B47-ECD2-C61876B53365}"/>
                  </a:ext>
                </a:extLst>
              </p:cNvPr>
              <p:cNvSpPr txBox="1">
                <a:spLocks noRot="1" noChangeAspect="1" noMove="1" noResize="1" noEditPoints="1" noAdjustHandles="1" noChangeArrowheads="1" noChangeShapeType="1" noTextEdit="1"/>
              </p:cNvSpPr>
              <p:nvPr/>
            </p:nvSpPr>
            <p:spPr>
              <a:xfrm>
                <a:off x="5447072" y="1411482"/>
                <a:ext cx="609600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03043-DFA7-CEEC-5728-D30EA5DD8A45}"/>
                  </a:ext>
                </a:extLst>
              </p:cNvPr>
              <p:cNvSpPr txBox="1"/>
              <p:nvPr/>
            </p:nvSpPr>
            <p:spPr>
              <a:xfrm>
                <a:off x="5447072" y="1971470"/>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m:t>
                    </m:r>
                    <m:r>
                      <a:rPr lang="en-US" sz="2400" i="1" dirty="0" smtClean="0">
                        <a:latin typeface="Cambria Math" panose="02040503050406030204" pitchFamily="18" charset="0"/>
                      </a:rPr>
                      <m:t>1</m:t>
                    </m:r>
                  </m:oMath>
                </a14:m>
                <a:endParaRPr lang="en-US" sz="2400" dirty="0"/>
              </a:p>
            </p:txBody>
          </p:sp>
        </mc:Choice>
        <mc:Fallback xmlns="">
          <p:sp>
            <p:nvSpPr>
              <p:cNvPr id="18" name="TextBox 17">
                <a:extLst>
                  <a:ext uri="{FF2B5EF4-FFF2-40B4-BE49-F238E27FC236}">
                    <a16:creationId xmlns:a16="http://schemas.microsoft.com/office/drawing/2014/main" id="{B7603043-DFA7-CEEC-5728-D30EA5DD8A45}"/>
                  </a:ext>
                </a:extLst>
              </p:cNvPr>
              <p:cNvSpPr txBox="1">
                <a:spLocks noRot="1" noChangeAspect="1" noMove="1" noResize="1" noEditPoints="1" noAdjustHandles="1" noChangeArrowheads="1" noChangeShapeType="1" noTextEdit="1"/>
              </p:cNvSpPr>
              <p:nvPr/>
            </p:nvSpPr>
            <p:spPr>
              <a:xfrm>
                <a:off x="5447072" y="1971470"/>
                <a:ext cx="6096000" cy="461665"/>
              </a:xfrm>
              <a:prstGeom prst="rect">
                <a:avLst/>
              </a:prstGeom>
              <a:blipFill>
                <a:blip r:embed="rId6"/>
                <a:stretch>
                  <a:fillRect/>
                </a:stretch>
              </a:blipFill>
            </p:spPr>
            <p:txBody>
              <a:bodyPr/>
              <a:lstStyle/>
              <a:p>
                <a:r>
                  <a:rPr lang="en-US">
                    <a:noFill/>
                  </a:rPr>
                  <a:t> </a:t>
                </a:r>
              </a:p>
            </p:txBody>
          </p:sp>
        </mc:Fallback>
      </mc:AlternateContent>
      <p:sp>
        <p:nvSpPr>
          <p:cNvPr id="19" name="Slide Number Placeholder 18">
            <a:extLst>
              <a:ext uri="{FF2B5EF4-FFF2-40B4-BE49-F238E27FC236}">
                <a16:creationId xmlns:a16="http://schemas.microsoft.com/office/drawing/2014/main" id="{F479DD02-6C81-F10C-E46C-0FB66D17E02C}"/>
              </a:ext>
            </a:extLst>
          </p:cNvPr>
          <p:cNvSpPr>
            <a:spLocks noGrp="1"/>
          </p:cNvSpPr>
          <p:nvPr>
            <p:ph type="sldNum" sz="quarter" idx="12"/>
          </p:nvPr>
        </p:nvSpPr>
        <p:spPr/>
        <p:txBody>
          <a:bodyPr/>
          <a:lstStyle/>
          <a:p>
            <a:fld id="{80D56C2C-1F92-42C3-8C73-4DF80B934846}" type="slidenum">
              <a:rPr lang="en-US" smtClean="0"/>
              <a:t>10</a:t>
            </a:fld>
            <a:endParaRPr lang="en-US"/>
          </a:p>
        </p:txBody>
      </p:sp>
    </p:spTree>
    <p:extLst>
      <p:ext uri="{BB962C8B-B14F-4D97-AF65-F5344CB8AC3E}">
        <p14:creationId xmlns:p14="http://schemas.microsoft.com/office/powerpoint/2010/main" val="4122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E97BE-29F6-B30F-10EB-E8B22B8B78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01508B6-0719-9470-0398-914F3E2E8FAF}"/>
              </a:ext>
            </a:extLst>
          </p:cNvPr>
          <p:cNvPicPr>
            <a:picLocks noChangeAspect="1"/>
          </p:cNvPicPr>
          <p:nvPr/>
        </p:nvPicPr>
        <p:blipFill>
          <a:blip r:embed="rId2"/>
          <a:stretch>
            <a:fillRect/>
          </a:stretch>
        </p:blipFill>
        <p:spPr>
          <a:xfrm>
            <a:off x="484834" y="469460"/>
            <a:ext cx="4453332" cy="41369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3431F8-97AE-2A90-8BF7-5D934AE82BE1}"/>
                  </a:ext>
                </a:extLst>
              </p:cNvPr>
              <p:cNvSpPr txBox="1"/>
              <p:nvPr/>
            </p:nvSpPr>
            <p:spPr>
              <a:xfrm>
                <a:off x="964793" y="4911212"/>
                <a:ext cx="4565609"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𝑙𝑖𝑛𝑘𝑠</m:t>
                      </m:r>
                      <m:r>
                        <a:rPr lang="en-US" sz="2400" b="0" i="1" smtClean="0">
                          <a:latin typeface="Cambria Math" panose="02040503050406030204" pitchFamily="18" charset="0"/>
                        </a:rPr>
                        <m:t>=6</m:t>
                      </m:r>
                    </m:oMath>
                    <m:oMath xmlns:m="http://schemas.openxmlformats.org/officeDocument/2006/math">
                      <m:r>
                        <a:rPr lang="en-US" sz="2400" b="0" i="1" smtClean="0">
                          <a:solidFill>
                            <a:srgbClr val="00B050"/>
                          </a:solidFill>
                          <a:latin typeface="Cambria Math" panose="02040503050406030204" pitchFamily="18" charset="0"/>
                        </a:rPr>
                        <m:t>𝑁𝑢𝑚𝑏𝑒𝑟</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𝑜𝑓</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𝐻𝑖𝑔h</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𝑃𝑎𝑖𝑟𝑠</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=0</m:t>
                      </m:r>
                    </m:oMath>
                    <m:oMath xmlns:m="http://schemas.openxmlformats.org/officeDocument/2006/math">
                      <m:r>
                        <a:rPr lang="en-US" sz="2400" b="0" i="1" smtClean="0">
                          <a:solidFill>
                            <a:srgbClr val="FF0000"/>
                          </a:solidFill>
                          <a:latin typeface="Cambria Math" panose="02040503050406030204" pitchFamily="18" charset="0"/>
                        </a:rPr>
                        <m:t>𝑁𝑢𝑚𝑏𝑒𝑟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𝐿𝑜𝑤𝑒𝑟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𝑃𝑎𝑖𝑟𝑠</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𝐿</m:t>
                      </m:r>
                      <m:r>
                        <a:rPr lang="en-US" sz="2400" b="0" i="1" smtClean="0">
                          <a:solidFill>
                            <a:srgbClr val="FF0000"/>
                          </a:solidFill>
                          <a:latin typeface="Cambria Math" panose="02040503050406030204" pitchFamily="18" charset="0"/>
                        </a:rPr>
                        <m:t>=6 </m:t>
                      </m:r>
                    </m:oMath>
                    <m:oMath xmlns:m="http://schemas.openxmlformats.org/officeDocument/2006/math">
                      <m:r>
                        <a:rPr lang="en-US" sz="2400" b="0" i="1" smtClean="0">
                          <a:solidFill>
                            <a:srgbClr val="FF0000"/>
                          </a:solidFill>
                          <a:latin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023431F8-97AE-2A90-8BF7-5D934AE82BE1}"/>
                  </a:ext>
                </a:extLst>
              </p:cNvPr>
              <p:cNvSpPr txBox="1">
                <a:spLocks noRot="1" noChangeAspect="1" noMove="1" noResize="1" noEditPoints="1" noAdjustHandles="1" noChangeArrowheads="1" noChangeShapeType="1" noTextEdit="1"/>
              </p:cNvSpPr>
              <p:nvPr/>
            </p:nvSpPr>
            <p:spPr>
              <a:xfrm>
                <a:off x="964793" y="4911212"/>
                <a:ext cx="4565609" cy="1477328"/>
              </a:xfrm>
              <a:prstGeom prst="rect">
                <a:avLst/>
              </a:prstGeom>
              <a:blipFill>
                <a:blip r:embed="rId3"/>
                <a:stretch>
                  <a:fillRect l="-120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2E41E17-A31C-19F1-C0B7-FE7EEA22B83B}"/>
              </a:ext>
            </a:extLst>
          </p:cNvPr>
          <p:cNvSpPr txBox="1"/>
          <p:nvPr/>
        </p:nvSpPr>
        <p:spPr>
          <a:xfrm>
            <a:off x="4403165" y="3429000"/>
            <a:ext cx="301686" cy="369332"/>
          </a:xfrm>
          <a:prstGeom prst="rect">
            <a:avLst/>
          </a:prstGeom>
          <a:noFill/>
        </p:spPr>
        <p:txBody>
          <a:bodyPr wrap="none" rtlCol="0">
            <a:spAutoFit/>
          </a:bodyPr>
          <a:lstStyle/>
          <a:p>
            <a:r>
              <a:rPr lang="en-US" b="1" dirty="0">
                <a:solidFill>
                  <a:srgbClr val="FF0000"/>
                </a:solidFill>
              </a:rPr>
              <a:t>1</a:t>
            </a:r>
          </a:p>
        </p:txBody>
      </p:sp>
      <p:sp>
        <p:nvSpPr>
          <p:cNvPr id="11" name="TextBox 10">
            <a:extLst>
              <a:ext uri="{FF2B5EF4-FFF2-40B4-BE49-F238E27FC236}">
                <a16:creationId xmlns:a16="http://schemas.microsoft.com/office/drawing/2014/main" id="{010DF178-59EE-78E4-E7DE-281E7080AC17}"/>
              </a:ext>
            </a:extLst>
          </p:cNvPr>
          <p:cNvSpPr txBox="1"/>
          <p:nvPr/>
        </p:nvSpPr>
        <p:spPr>
          <a:xfrm>
            <a:off x="3611798" y="658573"/>
            <a:ext cx="301686" cy="369332"/>
          </a:xfrm>
          <a:prstGeom prst="rect">
            <a:avLst/>
          </a:prstGeom>
          <a:noFill/>
        </p:spPr>
        <p:txBody>
          <a:bodyPr wrap="none" rtlCol="0">
            <a:spAutoFit/>
          </a:bodyPr>
          <a:lstStyle/>
          <a:p>
            <a:r>
              <a:rPr lang="en-US" b="1" dirty="0">
                <a:solidFill>
                  <a:srgbClr val="FF0000"/>
                </a:solidFill>
              </a:rPr>
              <a:t>2</a:t>
            </a:r>
          </a:p>
        </p:txBody>
      </p:sp>
      <p:sp>
        <p:nvSpPr>
          <p:cNvPr id="12" name="TextBox 11">
            <a:extLst>
              <a:ext uri="{FF2B5EF4-FFF2-40B4-BE49-F238E27FC236}">
                <a16:creationId xmlns:a16="http://schemas.microsoft.com/office/drawing/2014/main" id="{48DC1CD8-4431-C5E2-287B-9C38A0EAFAED}"/>
              </a:ext>
            </a:extLst>
          </p:cNvPr>
          <p:cNvSpPr txBox="1"/>
          <p:nvPr/>
        </p:nvSpPr>
        <p:spPr>
          <a:xfrm>
            <a:off x="2633730" y="1642314"/>
            <a:ext cx="301686" cy="369332"/>
          </a:xfrm>
          <a:prstGeom prst="rect">
            <a:avLst/>
          </a:prstGeom>
          <a:noFill/>
        </p:spPr>
        <p:txBody>
          <a:bodyPr wrap="none" rtlCol="0">
            <a:spAutoFit/>
          </a:bodyPr>
          <a:lstStyle/>
          <a:p>
            <a:r>
              <a:rPr lang="en-US" b="1" dirty="0">
                <a:solidFill>
                  <a:srgbClr val="FF0000"/>
                </a:solidFill>
              </a:rPr>
              <a:t>3</a:t>
            </a:r>
          </a:p>
        </p:txBody>
      </p:sp>
      <p:sp>
        <p:nvSpPr>
          <p:cNvPr id="13" name="TextBox 12">
            <a:extLst>
              <a:ext uri="{FF2B5EF4-FFF2-40B4-BE49-F238E27FC236}">
                <a16:creationId xmlns:a16="http://schemas.microsoft.com/office/drawing/2014/main" id="{5DF8C6F0-468A-4621-3FBA-B0BC72228004}"/>
              </a:ext>
            </a:extLst>
          </p:cNvPr>
          <p:cNvSpPr txBox="1"/>
          <p:nvPr/>
        </p:nvSpPr>
        <p:spPr>
          <a:xfrm>
            <a:off x="1564530" y="2931618"/>
            <a:ext cx="301686" cy="369332"/>
          </a:xfrm>
          <a:prstGeom prst="rect">
            <a:avLst/>
          </a:prstGeom>
          <a:noFill/>
        </p:spPr>
        <p:txBody>
          <a:bodyPr wrap="none" rtlCol="0">
            <a:spAutoFit/>
          </a:bodyPr>
          <a:lstStyle/>
          <a:p>
            <a:r>
              <a:rPr lang="en-US" b="1" dirty="0">
                <a:solidFill>
                  <a:srgbClr val="FF0000"/>
                </a:solidFill>
              </a:rPr>
              <a:t>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909764-42A0-7370-8114-645CD0DCA5D0}"/>
                  </a:ext>
                </a:extLst>
              </p:cNvPr>
              <p:cNvSpPr txBox="1"/>
              <p:nvPr/>
            </p:nvSpPr>
            <p:spPr>
              <a:xfrm>
                <a:off x="5447072" y="797073"/>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i="1" dirty="0">
                        <a:latin typeface="Cambria Math" panose="02040503050406030204" pitchFamily="18" charset="0"/>
                      </a:rPr>
                      <m:t>𝑛</m:t>
                    </m:r>
                    <m:r>
                      <a:rPr lang="en-US" sz="2400" i="1" dirty="0">
                        <a:latin typeface="Cambria Math" panose="02040503050406030204" pitchFamily="18" charset="0"/>
                      </a:rPr>
                      <m:t>−1) – 2</m:t>
                    </m:r>
                    <m:r>
                      <a:rPr lang="en-US" sz="2400" i="1" dirty="0">
                        <a:latin typeface="Cambria Math" panose="02040503050406030204" pitchFamily="18" charset="0"/>
                      </a:rPr>
                      <m:t>𝐿</m:t>
                    </m:r>
                    <m:r>
                      <a:rPr lang="en-US" sz="2400" i="1" dirty="0">
                        <a:latin typeface="Cambria Math" panose="02040503050406030204" pitchFamily="18" charset="0"/>
                      </a:rPr>
                      <m:t> – </m:t>
                    </m:r>
                    <m:r>
                      <a:rPr lang="en-US" sz="2400" i="1" dirty="0">
                        <a:latin typeface="Cambria Math" panose="02040503050406030204" pitchFamily="18" charset="0"/>
                      </a:rPr>
                      <m:t>𝐻</m:t>
                    </m:r>
                    <m:r>
                      <a:rPr lang="en-US" sz="2400" i="1" dirty="0">
                        <a:latin typeface="Cambria Math" panose="02040503050406030204" pitchFamily="18" charset="0"/>
                      </a:rPr>
                      <m:t> </m:t>
                    </m:r>
                  </m:oMath>
                </a14:m>
                <a:endParaRPr lang="en-US" sz="2400" dirty="0"/>
              </a:p>
            </p:txBody>
          </p:sp>
        </mc:Choice>
        <mc:Fallback xmlns="">
          <p:sp>
            <p:nvSpPr>
              <p:cNvPr id="16" name="TextBox 15">
                <a:extLst>
                  <a:ext uri="{FF2B5EF4-FFF2-40B4-BE49-F238E27FC236}">
                    <a16:creationId xmlns:a16="http://schemas.microsoft.com/office/drawing/2014/main" id="{67909764-42A0-7370-8114-645CD0DCA5D0}"/>
                  </a:ext>
                </a:extLst>
              </p:cNvPr>
              <p:cNvSpPr txBox="1">
                <a:spLocks noRot="1" noChangeAspect="1" noMove="1" noResize="1" noEditPoints="1" noAdjustHandles="1" noChangeArrowheads="1" noChangeShapeType="1" noTextEdit="1"/>
              </p:cNvSpPr>
              <p:nvPr/>
            </p:nvSpPr>
            <p:spPr>
              <a:xfrm>
                <a:off x="5447072" y="797073"/>
                <a:ext cx="6096000"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53C86B-69C1-41E9-3B0E-2CADDAFC7ECB}"/>
                  </a:ext>
                </a:extLst>
              </p:cNvPr>
              <p:cNvSpPr txBox="1"/>
              <p:nvPr/>
            </p:nvSpPr>
            <p:spPr>
              <a:xfrm>
                <a:off x="5447072" y="1411482"/>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b="0" i="1" dirty="0" smtClean="0">
                        <a:latin typeface="Cambria Math" panose="02040503050406030204" pitchFamily="18" charset="0"/>
                      </a:rPr>
                      <m:t>6</m:t>
                    </m:r>
                    <m:r>
                      <a:rPr lang="en-US" sz="2400" i="1" dirty="0">
                        <a:latin typeface="Cambria Math" panose="02040503050406030204" pitchFamily="18" charset="0"/>
                      </a:rPr>
                      <m:t>−1) – 2</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rPr>
                      <m:t>6</m:t>
                    </m:r>
                    <m:r>
                      <a:rPr lang="en-US" sz="2400" i="1" dirty="0">
                        <a:latin typeface="Cambria Math" panose="02040503050406030204" pitchFamily="18" charset="0"/>
                      </a:rPr>
                      <m:t> –</m:t>
                    </m:r>
                    <m:r>
                      <a:rPr lang="en-US" sz="2400" b="0" i="1" dirty="0" smtClean="0">
                        <a:latin typeface="Cambria Math" panose="02040503050406030204" pitchFamily="18" charset="0"/>
                      </a:rPr>
                      <m:t>0</m:t>
                    </m:r>
                    <m:r>
                      <a:rPr lang="en-US" sz="2400" i="1" dirty="0">
                        <a:latin typeface="Cambria Math" panose="02040503050406030204" pitchFamily="18" charset="0"/>
                      </a:rPr>
                      <m:t> </m:t>
                    </m:r>
                  </m:oMath>
                </a14:m>
                <a:endParaRPr lang="en-US" sz="2400" dirty="0"/>
              </a:p>
            </p:txBody>
          </p:sp>
        </mc:Choice>
        <mc:Fallback xmlns="">
          <p:sp>
            <p:nvSpPr>
              <p:cNvPr id="17" name="TextBox 16">
                <a:extLst>
                  <a:ext uri="{FF2B5EF4-FFF2-40B4-BE49-F238E27FC236}">
                    <a16:creationId xmlns:a16="http://schemas.microsoft.com/office/drawing/2014/main" id="{2753C86B-69C1-41E9-3B0E-2CADDAFC7ECB}"/>
                  </a:ext>
                </a:extLst>
              </p:cNvPr>
              <p:cNvSpPr txBox="1">
                <a:spLocks noRot="1" noChangeAspect="1" noMove="1" noResize="1" noEditPoints="1" noAdjustHandles="1" noChangeArrowheads="1" noChangeShapeType="1" noTextEdit="1"/>
              </p:cNvSpPr>
              <p:nvPr/>
            </p:nvSpPr>
            <p:spPr>
              <a:xfrm>
                <a:off x="5447072" y="1411482"/>
                <a:ext cx="609600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5856C-CEAC-D9CC-7314-A7D103DE9F02}"/>
                  </a:ext>
                </a:extLst>
              </p:cNvPr>
              <p:cNvSpPr txBox="1"/>
              <p:nvPr/>
            </p:nvSpPr>
            <p:spPr>
              <a:xfrm>
                <a:off x="5447072" y="1971470"/>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m:t>
                    </m:r>
                    <m:r>
                      <a:rPr lang="en-US" sz="2400" b="0" i="1" dirty="0" smtClean="0">
                        <a:latin typeface="Cambria Math" panose="02040503050406030204" pitchFamily="18" charset="0"/>
                      </a:rPr>
                      <m:t>3</m:t>
                    </m:r>
                  </m:oMath>
                </a14:m>
                <a:endParaRPr lang="en-US" sz="2400" dirty="0"/>
              </a:p>
            </p:txBody>
          </p:sp>
        </mc:Choice>
        <mc:Fallback xmlns="">
          <p:sp>
            <p:nvSpPr>
              <p:cNvPr id="18" name="TextBox 17">
                <a:extLst>
                  <a:ext uri="{FF2B5EF4-FFF2-40B4-BE49-F238E27FC236}">
                    <a16:creationId xmlns:a16="http://schemas.microsoft.com/office/drawing/2014/main" id="{1175856C-CEAC-D9CC-7314-A7D103DE9F02}"/>
                  </a:ext>
                </a:extLst>
              </p:cNvPr>
              <p:cNvSpPr txBox="1">
                <a:spLocks noRot="1" noChangeAspect="1" noMove="1" noResize="1" noEditPoints="1" noAdjustHandles="1" noChangeArrowheads="1" noChangeShapeType="1" noTextEdit="1"/>
              </p:cNvSpPr>
              <p:nvPr/>
            </p:nvSpPr>
            <p:spPr>
              <a:xfrm>
                <a:off x="5447072" y="1971470"/>
                <a:ext cx="6096000" cy="461665"/>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764AB38-7F61-6302-D005-A664D00D57AF}"/>
              </a:ext>
            </a:extLst>
          </p:cNvPr>
          <p:cNvSpPr txBox="1"/>
          <p:nvPr/>
        </p:nvSpPr>
        <p:spPr>
          <a:xfrm>
            <a:off x="4481823" y="1074072"/>
            <a:ext cx="301686" cy="369332"/>
          </a:xfrm>
          <a:prstGeom prst="rect">
            <a:avLst/>
          </a:prstGeom>
          <a:noFill/>
        </p:spPr>
        <p:txBody>
          <a:bodyPr wrap="none" rtlCol="0">
            <a:spAutoFit/>
          </a:bodyPr>
          <a:lstStyle/>
          <a:p>
            <a:r>
              <a:rPr lang="en-US" b="1" dirty="0">
                <a:solidFill>
                  <a:srgbClr val="FF0000"/>
                </a:solidFill>
              </a:rPr>
              <a:t>1</a:t>
            </a:r>
          </a:p>
        </p:txBody>
      </p:sp>
      <p:sp>
        <p:nvSpPr>
          <p:cNvPr id="4" name="TextBox 3">
            <a:extLst>
              <a:ext uri="{FF2B5EF4-FFF2-40B4-BE49-F238E27FC236}">
                <a16:creationId xmlns:a16="http://schemas.microsoft.com/office/drawing/2014/main" id="{DE24AA80-13E1-2DC6-F965-E96C0D840D1E}"/>
              </a:ext>
            </a:extLst>
          </p:cNvPr>
          <p:cNvSpPr txBox="1"/>
          <p:nvPr/>
        </p:nvSpPr>
        <p:spPr>
          <a:xfrm>
            <a:off x="3247597" y="2746952"/>
            <a:ext cx="301686" cy="369332"/>
          </a:xfrm>
          <a:prstGeom prst="rect">
            <a:avLst/>
          </a:prstGeom>
          <a:noFill/>
        </p:spPr>
        <p:txBody>
          <a:bodyPr wrap="none" rtlCol="0">
            <a:spAutoFit/>
          </a:bodyPr>
          <a:lstStyle/>
          <a:p>
            <a:r>
              <a:rPr lang="en-US" b="1" dirty="0">
                <a:solidFill>
                  <a:srgbClr val="FF0000"/>
                </a:solidFill>
              </a:rPr>
              <a:t>5</a:t>
            </a:r>
          </a:p>
        </p:txBody>
      </p:sp>
      <p:sp>
        <p:nvSpPr>
          <p:cNvPr id="7" name="TextBox 6">
            <a:extLst>
              <a:ext uri="{FF2B5EF4-FFF2-40B4-BE49-F238E27FC236}">
                <a16:creationId xmlns:a16="http://schemas.microsoft.com/office/drawing/2014/main" id="{32139F1E-F309-1EA0-88EC-C0FAFE07761D}"/>
              </a:ext>
            </a:extLst>
          </p:cNvPr>
          <p:cNvSpPr txBox="1"/>
          <p:nvPr/>
        </p:nvSpPr>
        <p:spPr>
          <a:xfrm>
            <a:off x="813950" y="4081992"/>
            <a:ext cx="301686" cy="369332"/>
          </a:xfrm>
          <a:prstGeom prst="rect">
            <a:avLst/>
          </a:prstGeom>
          <a:noFill/>
        </p:spPr>
        <p:txBody>
          <a:bodyPr wrap="none" rtlCol="0">
            <a:spAutoFit/>
          </a:bodyPr>
          <a:lstStyle/>
          <a:p>
            <a:r>
              <a:rPr lang="en-US" b="1" dirty="0">
                <a:solidFill>
                  <a:srgbClr val="FF0000"/>
                </a:solidFill>
              </a:rPr>
              <a:t>6</a:t>
            </a:r>
          </a:p>
        </p:txBody>
      </p:sp>
      <p:cxnSp>
        <p:nvCxnSpPr>
          <p:cNvPr id="19" name="Straight Arrow Connector 18">
            <a:extLst>
              <a:ext uri="{FF2B5EF4-FFF2-40B4-BE49-F238E27FC236}">
                <a16:creationId xmlns:a16="http://schemas.microsoft.com/office/drawing/2014/main" id="{9325A381-AD48-8456-0825-652A41042B54}"/>
              </a:ext>
            </a:extLst>
          </p:cNvPr>
          <p:cNvCxnSpPr/>
          <p:nvPr/>
        </p:nvCxnSpPr>
        <p:spPr>
          <a:xfrm>
            <a:off x="1899217" y="1802072"/>
            <a:ext cx="480060" cy="9448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DE1FAE-2FED-785C-847A-841F1480363D}"/>
                  </a:ext>
                </a:extLst>
              </p:cNvPr>
              <p:cNvSpPr txBox="1"/>
              <p:nvPr/>
            </p:nvSpPr>
            <p:spPr>
              <a:xfrm>
                <a:off x="1157836" y="1155741"/>
                <a:ext cx="6096000"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solidFill>
                            <a:srgbClr val="FF0000"/>
                          </a:solidFill>
                          <a:latin typeface="Cambria Math" panose="02040503050406030204" pitchFamily="18" charset="0"/>
                        </a:rPr>
                        <m:t>𝑀𝑢𝑙𝑡𝑖𝑝𝑙𝑒</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𝐽𝑜𝑖𝑛𝑡</m:t>
                      </m:r>
                    </m:oMath>
                  </m:oMathPara>
                </a14:m>
                <a:endParaRPr lang="en-US" sz="1800" b="0" dirty="0">
                  <a:solidFill>
                    <a:srgbClr val="FF0000"/>
                  </a:solidFill>
                </a:endParaRPr>
              </a:p>
              <a:p>
                <a:r>
                  <a:rPr lang="en-US" dirty="0">
                    <a:solidFill>
                      <a:srgbClr val="FF0000"/>
                    </a:solidFill>
                  </a:rPr>
                  <a:t>3 links, 2 pairs</a:t>
                </a:r>
              </a:p>
            </p:txBody>
          </p:sp>
        </mc:Choice>
        <mc:Fallback xmlns="">
          <p:sp>
            <p:nvSpPr>
              <p:cNvPr id="21" name="TextBox 20">
                <a:extLst>
                  <a:ext uri="{FF2B5EF4-FFF2-40B4-BE49-F238E27FC236}">
                    <a16:creationId xmlns:a16="http://schemas.microsoft.com/office/drawing/2014/main" id="{54DE1FAE-2FED-785C-847A-841F1480363D}"/>
                  </a:ext>
                </a:extLst>
              </p:cNvPr>
              <p:cNvSpPr txBox="1">
                <a:spLocks noRot="1" noChangeAspect="1" noMove="1" noResize="1" noEditPoints="1" noAdjustHandles="1" noChangeArrowheads="1" noChangeShapeType="1" noTextEdit="1"/>
              </p:cNvSpPr>
              <p:nvPr/>
            </p:nvSpPr>
            <p:spPr>
              <a:xfrm>
                <a:off x="1157836" y="1155741"/>
                <a:ext cx="6096000" cy="646331"/>
              </a:xfrm>
              <a:prstGeom prst="rect">
                <a:avLst/>
              </a:prstGeom>
              <a:blipFill>
                <a:blip r:embed="rId7"/>
                <a:stretch>
                  <a:fillRect l="-900" b="-14151"/>
                </a:stretch>
              </a:blipFill>
            </p:spPr>
            <p:txBody>
              <a:bodyPr/>
              <a:lstStyle/>
              <a:p>
                <a:r>
                  <a:rPr lang="en-US">
                    <a:noFill/>
                  </a:rPr>
                  <a:t> </a:t>
                </a:r>
              </a:p>
            </p:txBody>
          </p:sp>
        </mc:Fallback>
      </mc:AlternateContent>
      <p:sp>
        <p:nvSpPr>
          <p:cNvPr id="22" name="Slide Number Placeholder 21">
            <a:extLst>
              <a:ext uri="{FF2B5EF4-FFF2-40B4-BE49-F238E27FC236}">
                <a16:creationId xmlns:a16="http://schemas.microsoft.com/office/drawing/2014/main" id="{2BDAF1CA-B3F4-8CA6-6F7D-8734E8AAAE09}"/>
              </a:ext>
            </a:extLst>
          </p:cNvPr>
          <p:cNvSpPr>
            <a:spLocks noGrp="1"/>
          </p:cNvSpPr>
          <p:nvPr>
            <p:ph type="sldNum" sz="quarter" idx="12"/>
          </p:nvPr>
        </p:nvSpPr>
        <p:spPr/>
        <p:txBody>
          <a:bodyPr/>
          <a:lstStyle/>
          <a:p>
            <a:fld id="{80D56C2C-1F92-42C3-8C73-4DF80B934846}" type="slidenum">
              <a:rPr lang="en-US" smtClean="0"/>
              <a:t>11</a:t>
            </a:fld>
            <a:endParaRPr lang="en-US"/>
          </a:p>
        </p:txBody>
      </p:sp>
    </p:spTree>
    <p:extLst>
      <p:ext uri="{BB962C8B-B14F-4D97-AF65-F5344CB8AC3E}">
        <p14:creationId xmlns:p14="http://schemas.microsoft.com/office/powerpoint/2010/main" val="35661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6" grpId="0"/>
      <p:bldP spid="17" grpId="0"/>
      <p:bldP spid="18" grpId="0"/>
      <p:bldP spid="3" grpId="0"/>
      <p:bldP spid="4" grpId="0"/>
      <p:bldP spid="7"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CF6F2-0149-2A56-BEC7-F3484C099030}"/>
              </a:ext>
            </a:extLst>
          </p:cNvPr>
          <p:cNvPicPr>
            <a:picLocks noChangeAspect="1"/>
          </p:cNvPicPr>
          <p:nvPr/>
        </p:nvPicPr>
        <p:blipFill>
          <a:blip r:embed="rId2"/>
          <a:srcRect r="44032"/>
          <a:stretch>
            <a:fillRect/>
          </a:stretch>
        </p:blipFill>
        <p:spPr>
          <a:xfrm>
            <a:off x="766918" y="278699"/>
            <a:ext cx="4807974" cy="3427998"/>
          </a:xfrm>
          <a:prstGeom prst="rect">
            <a:avLst/>
          </a:prstGeom>
        </p:spPr>
      </p:pic>
      <p:sp>
        <p:nvSpPr>
          <p:cNvPr id="4" name="TextBox 3">
            <a:extLst>
              <a:ext uri="{FF2B5EF4-FFF2-40B4-BE49-F238E27FC236}">
                <a16:creationId xmlns:a16="http://schemas.microsoft.com/office/drawing/2014/main" id="{65BC6977-2936-CB79-2EC1-C54572FC58EE}"/>
              </a:ext>
            </a:extLst>
          </p:cNvPr>
          <p:cNvSpPr txBox="1"/>
          <p:nvPr/>
        </p:nvSpPr>
        <p:spPr>
          <a:xfrm>
            <a:off x="1678830" y="1506022"/>
            <a:ext cx="301686" cy="369332"/>
          </a:xfrm>
          <a:prstGeom prst="rect">
            <a:avLst/>
          </a:prstGeom>
          <a:noFill/>
        </p:spPr>
        <p:txBody>
          <a:bodyPr wrap="none" rtlCol="0">
            <a:spAutoFit/>
          </a:bodyPr>
          <a:lstStyle/>
          <a:p>
            <a:r>
              <a:rPr lang="en-US" b="1" dirty="0">
                <a:solidFill>
                  <a:srgbClr val="FF0000"/>
                </a:solidFill>
              </a:rPr>
              <a:t>2</a:t>
            </a:r>
          </a:p>
        </p:txBody>
      </p:sp>
      <p:sp>
        <p:nvSpPr>
          <p:cNvPr id="5" name="TextBox 4">
            <a:extLst>
              <a:ext uri="{FF2B5EF4-FFF2-40B4-BE49-F238E27FC236}">
                <a16:creationId xmlns:a16="http://schemas.microsoft.com/office/drawing/2014/main" id="{F47AF80C-A7E0-04A5-EC55-0E3936C1E9AF}"/>
              </a:ext>
            </a:extLst>
          </p:cNvPr>
          <p:cNvSpPr txBox="1"/>
          <p:nvPr/>
        </p:nvSpPr>
        <p:spPr>
          <a:xfrm>
            <a:off x="3941970" y="454462"/>
            <a:ext cx="301686" cy="369332"/>
          </a:xfrm>
          <a:prstGeom prst="rect">
            <a:avLst/>
          </a:prstGeom>
          <a:noFill/>
        </p:spPr>
        <p:txBody>
          <a:bodyPr wrap="none" rtlCol="0">
            <a:spAutoFit/>
          </a:bodyPr>
          <a:lstStyle/>
          <a:p>
            <a:r>
              <a:rPr lang="en-US" b="1" dirty="0">
                <a:solidFill>
                  <a:srgbClr val="FF0000"/>
                </a:solidFill>
              </a:rPr>
              <a:t>3</a:t>
            </a:r>
          </a:p>
        </p:txBody>
      </p:sp>
      <p:sp>
        <p:nvSpPr>
          <p:cNvPr id="6" name="TextBox 5">
            <a:extLst>
              <a:ext uri="{FF2B5EF4-FFF2-40B4-BE49-F238E27FC236}">
                <a16:creationId xmlns:a16="http://schemas.microsoft.com/office/drawing/2014/main" id="{6D35E65F-67D3-2CFA-8D9F-99CED6BF76F8}"/>
              </a:ext>
            </a:extLst>
          </p:cNvPr>
          <p:cNvSpPr txBox="1"/>
          <p:nvPr/>
        </p:nvSpPr>
        <p:spPr>
          <a:xfrm>
            <a:off x="4568284" y="1229023"/>
            <a:ext cx="301686" cy="369332"/>
          </a:xfrm>
          <a:prstGeom prst="rect">
            <a:avLst/>
          </a:prstGeom>
          <a:noFill/>
        </p:spPr>
        <p:txBody>
          <a:bodyPr wrap="none" rtlCol="0">
            <a:spAutoFit/>
          </a:bodyPr>
          <a:lstStyle/>
          <a:p>
            <a:r>
              <a:rPr lang="en-US" b="1" dirty="0">
                <a:solidFill>
                  <a:srgbClr val="FF0000"/>
                </a:solidFill>
              </a:rPr>
              <a:t>4</a:t>
            </a:r>
          </a:p>
        </p:txBody>
      </p:sp>
      <p:sp>
        <p:nvSpPr>
          <p:cNvPr id="7" name="TextBox 6">
            <a:extLst>
              <a:ext uri="{FF2B5EF4-FFF2-40B4-BE49-F238E27FC236}">
                <a16:creationId xmlns:a16="http://schemas.microsoft.com/office/drawing/2014/main" id="{59D3A5E2-9D77-E8A1-26D7-83E6BA8B46E6}"/>
              </a:ext>
            </a:extLst>
          </p:cNvPr>
          <p:cNvSpPr txBox="1"/>
          <p:nvPr/>
        </p:nvSpPr>
        <p:spPr>
          <a:xfrm>
            <a:off x="2692290" y="2085142"/>
            <a:ext cx="301686" cy="369332"/>
          </a:xfrm>
          <a:prstGeom prst="rect">
            <a:avLst/>
          </a:prstGeom>
          <a:noFill/>
        </p:spPr>
        <p:txBody>
          <a:bodyPr wrap="none" rtlCol="0">
            <a:spAutoFit/>
          </a:bodyPr>
          <a:lstStyle/>
          <a:p>
            <a:r>
              <a:rPr lang="en-US" b="1" dirty="0">
                <a:solidFill>
                  <a:srgbClr val="FF0000"/>
                </a:solidFill>
              </a:rPr>
              <a:t>1</a:t>
            </a:r>
          </a:p>
        </p:txBody>
      </p:sp>
      <p:sp>
        <p:nvSpPr>
          <p:cNvPr id="8" name="TextBox 7">
            <a:extLst>
              <a:ext uri="{FF2B5EF4-FFF2-40B4-BE49-F238E27FC236}">
                <a16:creationId xmlns:a16="http://schemas.microsoft.com/office/drawing/2014/main" id="{E50651C9-7DB7-916F-E227-B513F06010FC}"/>
              </a:ext>
            </a:extLst>
          </p:cNvPr>
          <p:cNvSpPr txBox="1"/>
          <p:nvPr/>
        </p:nvSpPr>
        <p:spPr>
          <a:xfrm>
            <a:off x="5258839" y="2454474"/>
            <a:ext cx="301686" cy="369332"/>
          </a:xfrm>
          <a:prstGeom prst="rect">
            <a:avLst/>
          </a:prstGeom>
          <a:noFill/>
        </p:spPr>
        <p:txBody>
          <a:bodyPr wrap="none" rtlCol="0">
            <a:spAutoFit/>
          </a:bodyPr>
          <a:lstStyle/>
          <a:p>
            <a:r>
              <a:rPr lang="en-US" b="1" dirty="0">
                <a:solidFill>
                  <a:srgbClr val="FF0000"/>
                </a:solidFill>
              </a:rPr>
              <a:t>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B9C25D-524E-5952-575E-11CDEFD5B721}"/>
                  </a:ext>
                </a:extLst>
              </p:cNvPr>
              <p:cNvSpPr txBox="1"/>
              <p:nvPr/>
            </p:nvSpPr>
            <p:spPr>
              <a:xfrm>
                <a:off x="964793" y="4911212"/>
                <a:ext cx="4565609"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𝑙𝑖𝑛𝑘𝑠</m:t>
                      </m:r>
                      <m:r>
                        <a:rPr lang="en-US" sz="2400" b="0" i="1" smtClean="0">
                          <a:latin typeface="Cambria Math" panose="02040503050406030204" pitchFamily="18" charset="0"/>
                        </a:rPr>
                        <m:t>=4</m:t>
                      </m:r>
                    </m:oMath>
                    <m:oMath xmlns:m="http://schemas.openxmlformats.org/officeDocument/2006/math">
                      <m:r>
                        <a:rPr lang="en-US" sz="2400" b="0" i="1" smtClean="0">
                          <a:solidFill>
                            <a:srgbClr val="00B050"/>
                          </a:solidFill>
                          <a:latin typeface="Cambria Math" panose="02040503050406030204" pitchFamily="18" charset="0"/>
                        </a:rPr>
                        <m:t>𝑁𝑢𝑚𝑏𝑒𝑟</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𝑜𝑓</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𝐻𝑖𝑔h</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𝑃𝑎𝑖𝑟𝑠</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𝐻</m:t>
                      </m:r>
                      <m:r>
                        <a:rPr lang="en-US" sz="2400" b="0" i="1" smtClean="0">
                          <a:solidFill>
                            <a:srgbClr val="00B050"/>
                          </a:solidFill>
                          <a:latin typeface="Cambria Math" panose="02040503050406030204" pitchFamily="18" charset="0"/>
                        </a:rPr>
                        <m:t>=1</m:t>
                      </m:r>
                    </m:oMath>
                    <m:oMath xmlns:m="http://schemas.openxmlformats.org/officeDocument/2006/math">
                      <m:r>
                        <a:rPr lang="en-US" sz="2400" b="0" i="1" smtClean="0">
                          <a:solidFill>
                            <a:srgbClr val="FF0000"/>
                          </a:solidFill>
                          <a:latin typeface="Cambria Math" panose="02040503050406030204" pitchFamily="18" charset="0"/>
                        </a:rPr>
                        <m:t>𝑁𝑢𝑚𝑏𝑒𝑟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𝐿𝑜𝑤𝑒𝑟</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𝑃𝑎𝑖𝑟𝑠</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𝐿</m:t>
                      </m:r>
                      <m:r>
                        <a:rPr lang="en-US" sz="2400" b="0" i="1" smtClean="0">
                          <a:solidFill>
                            <a:srgbClr val="FF0000"/>
                          </a:solidFill>
                          <a:latin typeface="Cambria Math" panose="02040503050406030204" pitchFamily="18" charset="0"/>
                        </a:rPr>
                        <m:t>=3 </m:t>
                      </m:r>
                    </m:oMath>
                    <m:oMath xmlns:m="http://schemas.openxmlformats.org/officeDocument/2006/math">
                      <m:r>
                        <a:rPr lang="en-US" sz="2400" b="0" i="1" smtClean="0">
                          <a:solidFill>
                            <a:srgbClr val="FF0000"/>
                          </a:solidFill>
                          <a:latin typeface="Cambria Math" panose="02040503050406030204" pitchFamily="18" charset="0"/>
                        </a:rPr>
                        <m:t> </m:t>
                      </m:r>
                    </m:oMath>
                  </m:oMathPara>
                </a14:m>
                <a:endParaRPr lang="en-US" sz="2400" dirty="0"/>
              </a:p>
            </p:txBody>
          </p:sp>
        </mc:Choice>
        <mc:Fallback xmlns="">
          <p:sp>
            <p:nvSpPr>
              <p:cNvPr id="9" name="TextBox 8">
                <a:extLst>
                  <a:ext uri="{FF2B5EF4-FFF2-40B4-BE49-F238E27FC236}">
                    <a16:creationId xmlns:a16="http://schemas.microsoft.com/office/drawing/2014/main" id="{21B9C25D-524E-5952-575E-11CDEFD5B721}"/>
                  </a:ext>
                </a:extLst>
              </p:cNvPr>
              <p:cNvSpPr txBox="1">
                <a:spLocks noRot="1" noChangeAspect="1" noMove="1" noResize="1" noEditPoints="1" noAdjustHandles="1" noChangeArrowheads="1" noChangeShapeType="1" noTextEdit="1"/>
              </p:cNvSpPr>
              <p:nvPr/>
            </p:nvSpPr>
            <p:spPr>
              <a:xfrm>
                <a:off x="964793" y="4911212"/>
                <a:ext cx="4565609" cy="1477328"/>
              </a:xfrm>
              <a:prstGeom prst="rect">
                <a:avLst/>
              </a:prstGeom>
              <a:blipFill>
                <a:blip r:embed="rId3"/>
                <a:stretch>
                  <a:fillRect l="-1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0076B5-218F-F47C-EE2C-0A9EBA53005A}"/>
                  </a:ext>
                </a:extLst>
              </p:cNvPr>
              <p:cNvSpPr txBox="1"/>
              <p:nvPr/>
            </p:nvSpPr>
            <p:spPr>
              <a:xfrm>
                <a:off x="5447072" y="797073"/>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i="1" dirty="0">
                        <a:latin typeface="Cambria Math" panose="02040503050406030204" pitchFamily="18" charset="0"/>
                      </a:rPr>
                      <m:t>𝑛</m:t>
                    </m:r>
                    <m:r>
                      <a:rPr lang="en-US" sz="2400" i="1" dirty="0">
                        <a:latin typeface="Cambria Math" panose="02040503050406030204" pitchFamily="18" charset="0"/>
                      </a:rPr>
                      <m:t>−1) – 2</m:t>
                    </m:r>
                    <m:r>
                      <a:rPr lang="en-US" sz="2400" i="1" dirty="0">
                        <a:latin typeface="Cambria Math" panose="02040503050406030204" pitchFamily="18" charset="0"/>
                      </a:rPr>
                      <m:t>𝐿</m:t>
                    </m:r>
                    <m:r>
                      <a:rPr lang="en-US" sz="2400" i="1" dirty="0">
                        <a:latin typeface="Cambria Math" panose="02040503050406030204" pitchFamily="18" charset="0"/>
                      </a:rPr>
                      <m:t> – </m:t>
                    </m:r>
                    <m:r>
                      <a:rPr lang="en-US" sz="2400" i="1" dirty="0">
                        <a:latin typeface="Cambria Math" panose="02040503050406030204" pitchFamily="18" charset="0"/>
                      </a:rPr>
                      <m:t>𝐻</m:t>
                    </m:r>
                    <m:r>
                      <a:rPr lang="en-US" sz="2400" i="1" dirty="0">
                        <a:latin typeface="Cambria Math" panose="02040503050406030204" pitchFamily="18" charset="0"/>
                      </a:rPr>
                      <m:t> </m:t>
                    </m:r>
                  </m:oMath>
                </a14:m>
                <a:endParaRPr lang="en-US" sz="2400" dirty="0"/>
              </a:p>
            </p:txBody>
          </p:sp>
        </mc:Choice>
        <mc:Fallback xmlns="">
          <p:sp>
            <p:nvSpPr>
              <p:cNvPr id="10" name="TextBox 9">
                <a:extLst>
                  <a:ext uri="{FF2B5EF4-FFF2-40B4-BE49-F238E27FC236}">
                    <a16:creationId xmlns:a16="http://schemas.microsoft.com/office/drawing/2014/main" id="{630076B5-218F-F47C-EE2C-0A9EBA53005A}"/>
                  </a:ext>
                </a:extLst>
              </p:cNvPr>
              <p:cNvSpPr txBox="1">
                <a:spLocks noRot="1" noChangeAspect="1" noMove="1" noResize="1" noEditPoints="1" noAdjustHandles="1" noChangeArrowheads="1" noChangeShapeType="1" noTextEdit="1"/>
              </p:cNvSpPr>
              <p:nvPr/>
            </p:nvSpPr>
            <p:spPr>
              <a:xfrm>
                <a:off x="5447072" y="797073"/>
                <a:ext cx="6096000"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A64723-0306-DDAF-8081-2042D40EF8F4}"/>
                  </a:ext>
                </a:extLst>
              </p:cNvPr>
              <p:cNvSpPr txBox="1"/>
              <p:nvPr/>
            </p:nvSpPr>
            <p:spPr>
              <a:xfrm>
                <a:off x="5447072" y="1411482"/>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 3(</m:t>
                    </m:r>
                    <m:r>
                      <a:rPr lang="en-US" sz="2400" b="0" i="1" dirty="0" smtClean="0">
                        <a:latin typeface="Cambria Math" panose="02040503050406030204" pitchFamily="18" charset="0"/>
                      </a:rPr>
                      <m:t>4</m:t>
                    </m:r>
                    <m:r>
                      <a:rPr lang="en-US" sz="2400" i="1" dirty="0">
                        <a:latin typeface="Cambria Math" panose="02040503050406030204" pitchFamily="18" charset="0"/>
                      </a:rPr>
                      <m:t>−1) – 2</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3</m:t>
                    </m:r>
                    <m:r>
                      <a:rPr lang="en-US" sz="2400" i="1" dirty="0">
                        <a:latin typeface="Cambria Math" panose="02040503050406030204" pitchFamily="18" charset="0"/>
                      </a:rPr>
                      <m:t> –</m:t>
                    </m:r>
                    <m:r>
                      <a:rPr lang="en-US" sz="2400" b="0" i="1" dirty="0" smtClean="0">
                        <a:latin typeface="Cambria Math" panose="02040503050406030204" pitchFamily="18" charset="0"/>
                      </a:rPr>
                      <m:t>1</m:t>
                    </m:r>
                    <m:r>
                      <a:rPr lang="en-US" sz="2400" i="1" dirty="0">
                        <a:latin typeface="Cambria Math" panose="02040503050406030204" pitchFamily="18" charset="0"/>
                      </a:rPr>
                      <m:t> </m:t>
                    </m:r>
                  </m:oMath>
                </a14:m>
                <a:endParaRPr lang="en-US" sz="2400" dirty="0"/>
              </a:p>
            </p:txBody>
          </p:sp>
        </mc:Choice>
        <mc:Fallback xmlns="">
          <p:sp>
            <p:nvSpPr>
              <p:cNvPr id="11" name="TextBox 10">
                <a:extLst>
                  <a:ext uri="{FF2B5EF4-FFF2-40B4-BE49-F238E27FC236}">
                    <a16:creationId xmlns:a16="http://schemas.microsoft.com/office/drawing/2014/main" id="{67A64723-0306-DDAF-8081-2042D40EF8F4}"/>
                  </a:ext>
                </a:extLst>
              </p:cNvPr>
              <p:cNvSpPr txBox="1">
                <a:spLocks noRot="1" noChangeAspect="1" noMove="1" noResize="1" noEditPoints="1" noAdjustHandles="1" noChangeArrowheads="1" noChangeShapeType="1" noTextEdit="1"/>
              </p:cNvSpPr>
              <p:nvPr/>
            </p:nvSpPr>
            <p:spPr>
              <a:xfrm>
                <a:off x="5447072" y="1411482"/>
                <a:ext cx="609600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5DED9B-C51C-9607-3951-455DF3E90538}"/>
                  </a:ext>
                </a:extLst>
              </p:cNvPr>
              <p:cNvSpPr txBox="1"/>
              <p:nvPr/>
            </p:nvSpPr>
            <p:spPr>
              <a:xfrm>
                <a:off x="5447072" y="1971470"/>
                <a:ext cx="6096000" cy="461665"/>
              </a:xfrm>
              <a:prstGeom prst="rect">
                <a:avLst/>
              </a:prstGeom>
              <a:noFill/>
            </p:spPr>
            <p:txBody>
              <a:bodyPr wrap="square">
                <a:spAutoFit/>
              </a:bodyPr>
              <a:lstStyle/>
              <a:p>
                <a:pPr algn="ctr"/>
                <a:r>
                  <a:rPr lang="en-US" sz="2400" dirty="0"/>
                  <a:t> </a:t>
                </a:r>
                <a14:m>
                  <m:oMath xmlns:m="http://schemas.openxmlformats.org/officeDocument/2006/math">
                    <m:r>
                      <a:rPr lang="en-US" sz="2400" i="1" dirty="0" smtClean="0">
                        <a:latin typeface="Cambria Math" panose="02040503050406030204" pitchFamily="18" charset="0"/>
                      </a:rPr>
                      <m:t>𝐷𝑜𝐹</m:t>
                    </m:r>
                    <m:r>
                      <a:rPr lang="en-US" sz="2400" i="1" dirty="0">
                        <a:latin typeface="Cambria Math" panose="02040503050406030204" pitchFamily="18" charset="0"/>
                      </a:rPr>
                      <m:t> =</m:t>
                    </m:r>
                    <m:r>
                      <a:rPr lang="en-US" sz="2400" b="0" i="1" dirty="0" smtClean="0">
                        <a:latin typeface="Cambria Math" panose="02040503050406030204" pitchFamily="18" charset="0"/>
                      </a:rPr>
                      <m:t>2</m:t>
                    </m:r>
                  </m:oMath>
                </a14:m>
                <a:endParaRPr lang="en-US" sz="2400" dirty="0"/>
              </a:p>
            </p:txBody>
          </p:sp>
        </mc:Choice>
        <mc:Fallback xmlns="">
          <p:sp>
            <p:nvSpPr>
              <p:cNvPr id="12" name="TextBox 11">
                <a:extLst>
                  <a:ext uri="{FF2B5EF4-FFF2-40B4-BE49-F238E27FC236}">
                    <a16:creationId xmlns:a16="http://schemas.microsoft.com/office/drawing/2014/main" id="{485DED9B-C51C-9607-3951-455DF3E90538}"/>
                  </a:ext>
                </a:extLst>
              </p:cNvPr>
              <p:cNvSpPr txBox="1">
                <a:spLocks noRot="1" noChangeAspect="1" noMove="1" noResize="1" noEditPoints="1" noAdjustHandles="1" noChangeArrowheads="1" noChangeShapeType="1" noTextEdit="1"/>
              </p:cNvSpPr>
              <p:nvPr/>
            </p:nvSpPr>
            <p:spPr>
              <a:xfrm>
                <a:off x="5447072" y="1971470"/>
                <a:ext cx="6096000" cy="461665"/>
              </a:xfrm>
              <a:prstGeom prst="rect">
                <a:avLst/>
              </a:prstGeom>
              <a:blipFill>
                <a:blip r:embed="rId6"/>
                <a:stretch>
                  <a:fillRect/>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CABA8BA4-17E7-B155-12BB-A91384A8B079}"/>
              </a:ext>
            </a:extLst>
          </p:cNvPr>
          <p:cNvSpPr>
            <a:spLocks noGrp="1"/>
          </p:cNvSpPr>
          <p:nvPr>
            <p:ph type="sldNum" sz="quarter" idx="12"/>
          </p:nvPr>
        </p:nvSpPr>
        <p:spPr/>
        <p:txBody>
          <a:bodyPr/>
          <a:lstStyle/>
          <a:p>
            <a:fld id="{80D56C2C-1F92-42C3-8C73-4DF80B934846}" type="slidenum">
              <a:rPr lang="en-US" smtClean="0"/>
              <a:t>12</a:t>
            </a:fld>
            <a:endParaRPr lang="en-US"/>
          </a:p>
        </p:txBody>
      </p:sp>
    </p:spTree>
    <p:extLst>
      <p:ext uri="{BB962C8B-B14F-4D97-AF65-F5344CB8AC3E}">
        <p14:creationId xmlns:p14="http://schemas.microsoft.com/office/powerpoint/2010/main" val="15379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074E-A336-CBE1-2315-C9BA0CB6C7B8}"/>
              </a:ext>
            </a:extLst>
          </p:cNvPr>
          <p:cNvSpPr>
            <a:spLocks noGrp="1"/>
          </p:cNvSpPr>
          <p:nvPr>
            <p:ph type="title"/>
          </p:nvPr>
        </p:nvSpPr>
        <p:spPr/>
        <p:txBody>
          <a:bodyPr/>
          <a:lstStyle/>
          <a:p>
            <a:r>
              <a:rPr lang="en-US" dirty="0"/>
              <a:t>Simple mechanisms</a:t>
            </a:r>
          </a:p>
        </p:txBody>
      </p:sp>
      <p:sp>
        <p:nvSpPr>
          <p:cNvPr id="4" name="TextBox 3">
            <a:extLst>
              <a:ext uri="{FF2B5EF4-FFF2-40B4-BE49-F238E27FC236}">
                <a16:creationId xmlns:a16="http://schemas.microsoft.com/office/drawing/2014/main" id="{26619DA8-EB20-F935-A116-983A4F56F015}"/>
              </a:ext>
            </a:extLst>
          </p:cNvPr>
          <p:cNvSpPr txBox="1"/>
          <p:nvPr/>
        </p:nvSpPr>
        <p:spPr>
          <a:xfrm>
            <a:off x="838200" y="1388795"/>
            <a:ext cx="10825480" cy="1077218"/>
          </a:xfrm>
          <a:prstGeom prst="rect">
            <a:avLst/>
          </a:prstGeom>
          <a:noFill/>
        </p:spPr>
        <p:txBody>
          <a:bodyPr wrap="square">
            <a:spAutoFit/>
          </a:bodyPr>
          <a:lstStyle/>
          <a:p>
            <a:pPr algn="just"/>
            <a:r>
              <a:rPr lang="en-US" sz="3200" i="1" dirty="0"/>
              <a:t>The simplest linkage that allows relative motion is called a four bar linkage.</a:t>
            </a:r>
          </a:p>
        </p:txBody>
      </p:sp>
      <p:pic>
        <p:nvPicPr>
          <p:cNvPr id="6" name="Picture 5">
            <a:extLst>
              <a:ext uri="{FF2B5EF4-FFF2-40B4-BE49-F238E27FC236}">
                <a16:creationId xmlns:a16="http://schemas.microsoft.com/office/drawing/2014/main" id="{F6E8CB09-F0AA-EE52-827E-46E34F0C6F3C}"/>
              </a:ext>
            </a:extLst>
          </p:cNvPr>
          <p:cNvPicPr>
            <a:picLocks noChangeAspect="1"/>
          </p:cNvPicPr>
          <p:nvPr/>
        </p:nvPicPr>
        <p:blipFill>
          <a:blip r:embed="rId2"/>
          <a:stretch>
            <a:fillRect/>
          </a:stretch>
        </p:blipFill>
        <p:spPr>
          <a:xfrm>
            <a:off x="2016486" y="2466013"/>
            <a:ext cx="8468907" cy="4391638"/>
          </a:xfrm>
          <a:prstGeom prst="rect">
            <a:avLst/>
          </a:prstGeom>
        </p:spPr>
      </p:pic>
      <p:sp>
        <p:nvSpPr>
          <p:cNvPr id="7" name="Slide Number Placeholder 6">
            <a:extLst>
              <a:ext uri="{FF2B5EF4-FFF2-40B4-BE49-F238E27FC236}">
                <a16:creationId xmlns:a16="http://schemas.microsoft.com/office/drawing/2014/main" id="{04D903B4-8022-03EF-67B6-588BBD7161F1}"/>
              </a:ext>
            </a:extLst>
          </p:cNvPr>
          <p:cNvSpPr>
            <a:spLocks noGrp="1"/>
          </p:cNvSpPr>
          <p:nvPr>
            <p:ph type="sldNum" sz="quarter" idx="12"/>
          </p:nvPr>
        </p:nvSpPr>
        <p:spPr/>
        <p:txBody>
          <a:bodyPr/>
          <a:lstStyle/>
          <a:p>
            <a:fld id="{80D56C2C-1F92-42C3-8C73-4DF80B934846}" type="slidenum">
              <a:rPr lang="en-US" smtClean="0"/>
              <a:t>13</a:t>
            </a:fld>
            <a:endParaRPr lang="en-US"/>
          </a:p>
        </p:txBody>
      </p:sp>
    </p:spTree>
    <p:extLst>
      <p:ext uri="{BB962C8B-B14F-4D97-AF65-F5344CB8AC3E}">
        <p14:creationId xmlns:p14="http://schemas.microsoft.com/office/powerpoint/2010/main" val="178455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F0B8-0195-862D-B1CF-6010B8A2E2FA}"/>
              </a:ext>
            </a:extLst>
          </p:cNvPr>
          <p:cNvSpPr>
            <a:spLocks noGrp="1"/>
          </p:cNvSpPr>
          <p:nvPr>
            <p:ph type="title"/>
          </p:nvPr>
        </p:nvSpPr>
        <p:spPr/>
        <p:txBody>
          <a:bodyPr/>
          <a:lstStyle/>
          <a:p>
            <a:r>
              <a:rPr lang="en-US" dirty="0"/>
              <a:t>Double Crank Mechanism</a:t>
            </a:r>
          </a:p>
        </p:txBody>
      </p:sp>
      <p:pic>
        <p:nvPicPr>
          <p:cNvPr id="4098" name="Picture 2">
            <a:extLst>
              <a:ext uri="{FF2B5EF4-FFF2-40B4-BE49-F238E27FC236}">
                <a16:creationId xmlns:a16="http://schemas.microsoft.com/office/drawing/2014/main" id="{10A38551-927E-1EA2-2528-9CBA91501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55"/>
          <a:stretch>
            <a:fillRect/>
          </a:stretch>
        </p:blipFill>
        <p:spPr bwMode="auto">
          <a:xfrm>
            <a:off x="4398433" y="2496513"/>
            <a:ext cx="3395133" cy="28527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1A3B10E-EFB0-5671-0FD9-557558FB7287}"/>
              </a:ext>
            </a:extLst>
          </p:cNvPr>
          <p:cNvSpPr>
            <a:spLocks noGrp="1"/>
          </p:cNvSpPr>
          <p:nvPr>
            <p:ph type="sldNum" sz="quarter" idx="12"/>
          </p:nvPr>
        </p:nvSpPr>
        <p:spPr/>
        <p:txBody>
          <a:bodyPr/>
          <a:lstStyle/>
          <a:p>
            <a:fld id="{80D56C2C-1F92-42C3-8C73-4DF80B934846}" type="slidenum">
              <a:rPr lang="en-US" smtClean="0"/>
              <a:t>14</a:t>
            </a:fld>
            <a:endParaRPr lang="en-US"/>
          </a:p>
        </p:txBody>
      </p:sp>
    </p:spTree>
    <p:extLst>
      <p:ext uri="{BB962C8B-B14F-4D97-AF65-F5344CB8AC3E}">
        <p14:creationId xmlns:p14="http://schemas.microsoft.com/office/powerpoint/2010/main" val="35129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596F6-245D-06D9-6262-291B6146C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C7EAB-5255-D87A-08F7-6ECA64B69085}"/>
              </a:ext>
            </a:extLst>
          </p:cNvPr>
          <p:cNvSpPr>
            <a:spLocks noGrp="1"/>
          </p:cNvSpPr>
          <p:nvPr>
            <p:ph type="title"/>
          </p:nvPr>
        </p:nvSpPr>
        <p:spPr/>
        <p:txBody>
          <a:bodyPr/>
          <a:lstStyle/>
          <a:p>
            <a:r>
              <a:rPr lang="en-US" dirty="0"/>
              <a:t>Crank Rocker Mechanism</a:t>
            </a:r>
          </a:p>
        </p:txBody>
      </p:sp>
      <p:pic>
        <p:nvPicPr>
          <p:cNvPr id="5122" name="Picture 2">
            <a:extLst>
              <a:ext uri="{FF2B5EF4-FFF2-40B4-BE49-F238E27FC236}">
                <a16:creationId xmlns:a16="http://schemas.microsoft.com/office/drawing/2014/main" id="{7FB567C8-30BF-98C4-8818-45BF176AEE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732"/>
          <a:stretch>
            <a:fillRect/>
          </a:stretch>
        </p:blipFill>
        <p:spPr bwMode="auto">
          <a:xfrm>
            <a:off x="4284980" y="2486291"/>
            <a:ext cx="3622040" cy="307445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D805BA3-8C96-BE4E-21B9-3FC9F38374BC}"/>
              </a:ext>
            </a:extLst>
          </p:cNvPr>
          <p:cNvSpPr>
            <a:spLocks noGrp="1"/>
          </p:cNvSpPr>
          <p:nvPr>
            <p:ph type="sldNum" sz="quarter" idx="12"/>
          </p:nvPr>
        </p:nvSpPr>
        <p:spPr/>
        <p:txBody>
          <a:bodyPr/>
          <a:lstStyle/>
          <a:p>
            <a:fld id="{80D56C2C-1F92-42C3-8C73-4DF80B934846}" type="slidenum">
              <a:rPr lang="en-US" smtClean="0"/>
              <a:t>15</a:t>
            </a:fld>
            <a:endParaRPr lang="en-US"/>
          </a:p>
        </p:txBody>
      </p:sp>
    </p:spTree>
    <p:extLst>
      <p:ext uri="{BB962C8B-B14F-4D97-AF65-F5344CB8AC3E}">
        <p14:creationId xmlns:p14="http://schemas.microsoft.com/office/powerpoint/2010/main" val="146400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CE2B-004B-F45F-8537-2CA86BB8E54B}"/>
              </a:ext>
            </a:extLst>
          </p:cNvPr>
          <p:cNvSpPr>
            <a:spLocks noGrp="1"/>
          </p:cNvSpPr>
          <p:nvPr>
            <p:ph type="title"/>
          </p:nvPr>
        </p:nvSpPr>
        <p:spPr/>
        <p:txBody>
          <a:bodyPr/>
          <a:lstStyle/>
          <a:p>
            <a:r>
              <a:rPr lang="en-US" dirty="0"/>
              <a:t>Double rocker mechanism </a:t>
            </a:r>
          </a:p>
        </p:txBody>
      </p:sp>
      <p:pic>
        <p:nvPicPr>
          <p:cNvPr id="6146" name="Picture 2">
            <a:extLst>
              <a:ext uri="{FF2B5EF4-FFF2-40B4-BE49-F238E27FC236}">
                <a16:creationId xmlns:a16="http://schemas.microsoft.com/office/drawing/2014/main" id="{7DEB259F-AC8D-5837-FA3D-2A94BE3A74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60" t="2407" r="21747" b="29070"/>
          <a:stretch>
            <a:fillRect/>
          </a:stretch>
        </p:blipFill>
        <p:spPr bwMode="auto">
          <a:xfrm>
            <a:off x="4124959" y="2086405"/>
            <a:ext cx="3942081" cy="36880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A20BF8C-8E6C-663D-5EA0-51589E99B1B1}"/>
              </a:ext>
            </a:extLst>
          </p:cNvPr>
          <p:cNvSpPr>
            <a:spLocks noGrp="1"/>
          </p:cNvSpPr>
          <p:nvPr>
            <p:ph type="sldNum" sz="quarter" idx="12"/>
          </p:nvPr>
        </p:nvSpPr>
        <p:spPr/>
        <p:txBody>
          <a:bodyPr/>
          <a:lstStyle/>
          <a:p>
            <a:fld id="{80D56C2C-1F92-42C3-8C73-4DF80B934846}" type="slidenum">
              <a:rPr lang="en-US" smtClean="0"/>
              <a:t>16</a:t>
            </a:fld>
            <a:endParaRPr lang="en-US"/>
          </a:p>
        </p:txBody>
      </p:sp>
    </p:spTree>
    <p:extLst>
      <p:ext uri="{BB962C8B-B14F-4D97-AF65-F5344CB8AC3E}">
        <p14:creationId xmlns:p14="http://schemas.microsoft.com/office/powerpoint/2010/main" val="189358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25EE-6181-F6B6-376C-68B655A8BBFF}"/>
              </a:ext>
            </a:extLst>
          </p:cNvPr>
          <p:cNvSpPr>
            <a:spLocks noGrp="1"/>
          </p:cNvSpPr>
          <p:nvPr>
            <p:ph type="title"/>
          </p:nvPr>
        </p:nvSpPr>
        <p:spPr/>
        <p:txBody>
          <a:bodyPr/>
          <a:lstStyle/>
          <a:p>
            <a:r>
              <a:rPr lang="en-US" dirty="0"/>
              <a:t>Locomotive Mechanism</a:t>
            </a:r>
          </a:p>
        </p:txBody>
      </p:sp>
      <p:pic>
        <p:nvPicPr>
          <p:cNvPr id="7170" name="Picture 2" descr="7: COUPLING ROD OF LOCOMOTIVE MECHANISM on Make a GIF">
            <a:extLst>
              <a:ext uri="{FF2B5EF4-FFF2-40B4-BE49-F238E27FC236}">
                <a16:creationId xmlns:a16="http://schemas.microsoft.com/office/drawing/2014/main" id="{B09DCE01-7F84-E894-741D-81A7A57ED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881"/>
          <a:stretch>
            <a:fillRect/>
          </a:stretch>
        </p:blipFill>
        <p:spPr bwMode="auto">
          <a:xfrm>
            <a:off x="3683996" y="2686844"/>
            <a:ext cx="4926604" cy="2673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58DB972-249A-544A-C4E6-6D1A992E924C}"/>
              </a:ext>
            </a:extLst>
          </p:cNvPr>
          <p:cNvSpPr>
            <a:spLocks noGrp="1"/>
          </p:cNvSpPr>
          <p:nvPr>
            <p:ph type="sldNum" sz="quarter" idx="12"/>
          </p:nvPr>
        </p:nvSpPr>
        <p:spPr/>
        <p:txBody>
          <a:bodyPr/>
          <a:lstStyle/>
          <a:p>
            <a:fld id="{80D56C2C-1F92-42C3-8C73-4DF80B934846}" type="slidenum">
              <a:rPr lang="en-US" smtClean="0"/>
              <a:t>17</a:t>
            </a:fld>
            <a:endParaRPr lang="en-US"/>
          </a:p>
        </p:txBody>
      </p:sp>
    </p:spTree>
    <p:extLst>
      <p:ext uri="{BB962C8B-B14F-4D97-AF65-F5344CB8AC3E}">
        <p14:creationId xmlns:p14="http://schemas.microsoft.com/office/powerpoint/2010/main" val="134100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A5C75-B05F-BD05-F1A2-7EC36113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22E2-E326-BDDD-9116-3AA84335ADB8}"/>
              </a:ext>
            </a:extLst>
          </p:cNvPr>
          <p:cNvSpPr>
            <a:spLocks noGrp="1"/>
          </p:cNvSpPr>
          <p:nvPr>
            <p:ph type="title"/>
          </p:nvPr>
        </p:nvSpPr>
        <p:spPr/>
        <p:txBody>
          <a:bodyPr/>
          <a:lstStyle/>
          <a:p>
            <a:r>
              <a:rPr lang="en-US" b="1" i="1" dirty="0"/>
              <a:t>Velocity Vector Diagram</a:t>
            </a:r>
          </a:p>
        </p:txBody>
      </p:sp>
      <p:sp>
        <p:nvSpPr>
          <p:cNvPr id="3" name="Text Placeholder 2">
            <a:extLst>
              <a:ext uri="{FF2B5EF4-FFF2-40B4-BE49-F238E27FC236}">
                <a16:creationId xmlns:a16="http://schemas.microsoft.com/office/drawing/2014/main" id="{9188D0FA-5786-9132-619C-96645F6E6A4A}"/>
              </a:ext>
            </a:extLst>
          </p:cNvPr>
          <p:cNvSpPr>
            <a:spLocks noGrp="1"/>
          </p:cNvSpPr>
          <p:nvPr>
            <p:ph type="body" idx="1"/>
          </p:nvPr>
        </p:nvSpPr>
        <p:spPr/>
        <p:txBody>
          <a:bodyPr/>
          <a:lstStyle/>
          <a:p>
            <a:r>
              <a:rPr lang="en-US" dirty="0"/>
              <a:t>Section 2</a:t>
            </a:r>
          </a:p>
        </p:txBody>
      </p:sp>
      <p:sp>
        <p:nvSpPr>
          <p:cNvPr id="4" name="Slide Number Placeholder 3">
            <a:extLst>
              <a:ext uri="{FF2B5EF4-FFF2-40B4-BE49-F238E27FC236}">
                <a16:creationId xmlns:a16="http://schemas.microsoft.com/office/drawing/2014/main" id="{ED66DB3E-30CD-3AD1-F0D4-7F3A1E41AC7C}"/>
              </a:ext>
            </a:extLst>
          </p:cNvPr>
          <p:cNvSpPr>
            <a:spLocks noGrp="1"/>
          </p:cNvSpPr>
          <p:nvPr>
            <p:ph type="sldNum" sz="quarter" idx="12"/>
          </p:nvPr>
        </p:nvSpPr>
        <p:spPr/>
        <p:txBody>
          <a:bodyPr/>
          <a:lstStyle/>
          <a:p>
            <a:fld id="{80D56C2C-1F92-42C3-8C73-4DF80B934846}" type="slidenum">
              <a:rPr lang="en-US" smtClean="0"/>
              <a:t>18</a:t>
            </a:fld>
            <a:endParaRPr lang="en-US"/>
          </a:p>
        </p:txBody>
      </p:sp>
    </p:spTree>
    <p:extLst>
      <p:ext uri="{BB962C8B-B14F-4D97-AF65-F5344CB8AC3E}">
        <p14:creationId xmlns:p14="http://schemas.microsoft.com/office/powerpoint/2010/main" val="30901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6AE1A9-659E-848B-8045-685A29196A1D}"/>
              </a:ext>
            </a:extLst>
          </p:cNvPr>
          <p:cNvSpPr txBox="1"/>
          <p:nvPr/>
        </p:nvSpPr>
        <p:spPr>
          <a:xfrm>
            <a:off x="522339" y="589475"/>
            <a:ext cx="11147322" cy="1200329"/>
          </a:xfrm>
          <a:prstGeom prst="rect">
            <a:avLst/>
          </a:prstGeom>
          <a:noFill/>
        </p:spPr>
        <p:txBody>
          <a:bodyPr wrap="square">
            <a:spAutoFit/>
          </a:bodyPr>
          <a:lstStyle/>
          <a:p>
            <a:pPr algn="just"/>
            <a:r>
              <a:rPr lang="en-US" sz="2400" i="1" dirty="0"/>
              <a:t>01. In a four bar chain ABCD, AD is fixed and is 150 mm long. The crank AB is 40 mm long and rotates at 120 </a:t>
            </a:r>
            <a:r>
              <a:rPr lang="en-US" sz="2400" i="1" dirty="0" err="1"/>
              <a:t>r.p.m</a:t>
            </a:r>
            <a:r>
              <a:rPr lang="en-US" sz="2400" i="1" dirty="0"/>
              <a:t>. clockwise, while the link CD = 80 mm oscillates about D. BC and AD are of equal length. Find the angular velocity of link CD when angle BAD = 60°</a:t>
            </a:r>
          </a:p>
        </p:txBody>
      </p:sp>
      <p:pic>
        <p:nvPicPr>
          <p:cNvPr id="8" name="Picture 7">
            <a:extLst>
              <a:ext uri="{FF2B5EF4-FFF2-40B4-BE49-F238E27FC236}">
                <a16:creationId xmlns:a16="http://schemas.microsoft.com/office/drawing/2014/main" id="{B7C4D608-9317-FA82-5608-7D19862B928A}"/>
              </a:ext>
            </a:extLst>
          </p:cNvPr>
          <p:cNvPicPr>
            <a:picLocks noChangeAspect="1"/>
          </p:cNvPicPr>
          <p:nvPr/>
        </p:nvPicPr>
        <p:blipFill>
          <a:blip r:embed="rId4"/>
          <a:stretch>
            <a:fillRect/>
          </a:stretch>
        </p:blipFill>
        <p:spPr>
          <a:xfrm>
            <a:off x="522339" y="2713259"/>
            <a:ext cx="4002323" cy="2576496"/>
          </a:xfrm>
          <a:prstGeom prst="rect">
            <a:avLst/>
          </a:prstGeom>
        </p:spPr>
      </p:pic>
      <p:pic>
        <p:nvPicPr>
          <p:cNvPr id="2" name="Assem1">
            <a:hlinkClick r:id="" action="ppaction://media"/>
            <a:extLst>
              <a:ext uri="{FF2B5EF4-FFF2-40B4-BE49-F238E27FC236}">
                <a16:creationId xmlns:a16="http://schemas.microsoft.com/office/drawing/2014/main" id="{6A9BFDBC-EB99-0B57-2D74-E610D405B60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7661" r="27984"/>
          <a:stretch>
            <a:fillRect/>
          </a:stretch>
        </p:blipFill>
        <p:spPr>
          <a:xfrm>
            <a:off x="5889524" y="2354211"/>
            <a:ext cx="5407742" cy="3467100"/>
          </a:xfrm>
          <a:prstGeom prst="rect">
            <a:avLst/>
          </a:prstGeom>
        </p:spPr>
      </p:pic>
      <p:sp>
        <p:nvSpPr>
          <p:cNvPr id="3" name="Slide Number Placeholder 2">
            <a:extLst>
              <a:ext uri="{FF2B5EF4-FFF2-40B4-BE49-F238E27FC236}">
                <a16:creationId xmlns:a16="http://schemas.microsoft.com/office/drawing/2014/main" id="{04B1F007-DFB5-3718-0182-CC392CFA4B9C}"/>
              </a:ext>
            </a:extLst>
          </p:cNvPr>
          <p:cNvSpPr>
            <a:spLocks noGrp="1"/>
          </p:cNvSpPr>
          <p:nvPr>
            <p:ph type="sldNum" sz="quarter" idx="12"/>
          </p:nvPr>
        </p:nvSpPr>
        <p:spPr/>
        <p:txBody>
          <a:bodyPr/>
          <a:lstStyle/>
          <a:p>
            <a:fld id="{80D56C2C-1F92-42C3-8C73-4DF80B934846}" type="slidenum">
              <a:rPr lang="en-US" smtClean="0"/>
              <a:t>19</a:t>
            </a:fld>
            <a:endParaRPr lang="en-US"/>
          </a:p>
        </p:txBody>
      </p:sp>
    </p:spTree>
    <p:extLst>
      <p:ext uri="{BB962C8B-B14F-4D97-AF65-F5344CB8AC3E}">
        <p14:creationId xmlns:p14="http://schemas.microsoft.com/office/powerpoint/2010/main" val="37212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427C-340F-F6AC-6BC0-049B5C8F67FE}"/>
              </a:ext>
            </a:extLst>
          </p:cNvPr>
          <p:cNvSpPr>
            <a:spLocks noGrp="1"/>
          </p:cNvSpPr>
          <p:nvPr>
            <p:ph type="title"/>
          </p:nvPr>
        </p:nvSpPr>
        <p:spPr/>
        <p:txBody>
          <a:bodyPr/>
          <a:lstStyle/>
          <a:p>
            <a:r>
              <a:rPr lang="en-US" b="1" i="1" dirty="0"/>
              <a:t>Linkage Mechanisms</a:t>
            </a:r>
          </a:p>
        </p:txBody>
      </p:sp>
      <p:sp>
        <p:nvSpPr>
          <p:cNvPr id="3" name="Text Placeholder 2">
            <a:extLst>
              <a:ext uri="{FF2B5EF4-FFF2-40B4-BE49-F238E27FC236}">
                <a16:creationId xmlns:a16="http://schemas.microsoft.com/office/drawing/2014/main" id="{ABF78C61-DC1F-2818-ED69-2ED6DEE2CFE4}"/>
              </a:ext>
            </a:extLst>
          </p:cNvPr>
          <p:cNvSpPr>
            <a:spLocks noGrp="1"/>
          </p:cNvSpPr>
          <p:nvPr>
            <p:ph type="body" idx="1"/>
          </p:nvPr>
        </p:nvSpPr>
        <p:spPr/>
        <p:txBody>
          <a:bodyPr/>
          <a:lstStyle/>
          <a:p>
            <a:r>
              <a:rPr lang="en-US" dirty="0"/>
              <a:t>Section 1</a:t>
            </a:r>
          </a:p>
        </p:txBody>
      </p:sp>
      <p:sp>
        <p:nvSpPr>
          <p:cNvPr id="4" name="Slide Number Placeholder 3">
            <a:extLst>
              <a:ext uri="{FF2B5EF4-FFF2-40B4-BE49-F238E27FC236}">
                <a16:creationId xmlns:a16="http://schemas.microsoft.com/office/drawing/2014/main" id="{A0325734-C88E-2D53-A5E1-BF9DA177FD31}"/>
              </a:ext>
            </a:extLst>
          </p:cNvPr>
          <p:cNvSpPr>
            <a:spLocks noGrp="1"/>
          </p:cNvSpPr>
          <p:nvPr>
            <p:ph type="sldNum" sz="quarter" idx="12"/>
          </p:nvPr>
        </p:nvSpPr>
        <p:spPr/>
        <p:txBody>
          <a:bodyPr/>
          <a:lstStyle/>
          <a:p>
            <a:fld id="{80D56C2C-1F92-42C3-8C73-4DF80B934846}" type="slidenum">
              <a:rPr lang="en-US" smtClean="0"/>
              <a:t>2</a:t>
            </a:fld>
            <a:endParaRPr lang="en-US"/>
          </a:p>
        </p:txBody>
      </p:sp>
    </p:spTree>
    <p:extLst>
      <p:ext uri="{BB962C8B-B14F-4D97-AF65-F5344CB8AC3E}">
        <p14:creationId xmlns:p14="http://schemas.microsoft.com/office/powerpoint/2010/main" val="3094443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78DF-1F3F-5F01-54C2-55A5E8F4A3E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8985F9-7812-0490-CB4B-10EECD825B47}"/>
              </a:ext>
            </a:extLst>
          </p:cNvPr>
          <p:cNvPicPr>
            <a:picLocks noChangeAspect="1"/>
          </p:cNvPicPr>
          <p:nvPr/>
        </p:nvPicPr>
        <p:blipFill>
          <a:blip r:embed="rId2"/>
          <a:stretch>
            <a:fillRect/>
          </a:stretch>
        </p:blipFill>
        <p:spPr>
          <a:xfrm>
            <a:off x="7502454" y="125337"/>
            <a:ext cx="4689546" cy="4040224"/>
          </a:xfrm>
          <a:prstGeom prst="rect">
            <a:avLst/>
          </a:prstGeom>
        </p:spPr>
      </p:pic>
      <p:pic>
        <p:nvPicPr>
          <p:cNvPr id="6" name="Picture 5">
            <a:extLst>
              <a:ext uri="{FF2B5EF4-FFF2-40B4-BE49-F238E27FC236}">
                <a16:creationId xmlns:a16="http://schemas.microsoft.com/office/drawing/2014/main" id="{58F7DED1-4CF1-92DE-056A-731DB29E220B}"/>
              </a:ext>
            </a:extLst>
          </p:cNvPr>
          <p:cNvPicPr>
            <a:picLocks noChangeAspect="1"/>
          </p:cNvPicPr>
          <p:nvPr/>
        </p:nvPicPr>
        <p:blipFill>
          <a:blip r:embed="rId3"/>
          <a:stretch>
            <a:fillRect/>
          </a:stretch>
        </p:blipFill>
        <p:spPr>
          <a:xfrm>
            <a:off x="918513" y="1698062"/>
            <a:ext cx="3454296" cy="425706"/>
          </a:xfrm>
          <a:prstGeom prst="rect">
            <a:avLst/>
          </a:prstGeom>
        </p:spPr>
      </p:pic>
      <p:pic>
        <p:nvPicPr>
          <p:cNvPr id="8" name="Picture 7">
            <a:extLst>
              <a:ext uri="{FF2B5EF4-FFF2-40B4-BE49-F238E27FC236}">
                <a16:creationId xmlns:a16="http://schemas.microsoft.com/office/drawing/2014/main" id="{B9A44AAB-BA7E-C4CF-F72A-E403696D91B1}"/>
              </a:ext>
            </a:extLst>
          </p:cNvPr>
          <p:cNvPicPr>
            <a:picLocks noChangeAspect="1"/>
          </p:cNvPicPr>
          <p:nvPr/>
        </p:nvPicPr>
        <p:blipFill>
          <a:blip r:embed="rId4"/>
          <a:stretch>
            <a:fillRect/>
          </a:stretch>
        </p:blipFill>
        <p:spPr>
          <a:xfrm>
            <a:off x="918512" y="2600209"/>
            <a:ext cx="7954329" cy="2050449"/>
          </a:xfrm>
          <a:prstGeom prst="rect">
            <a:avLst/>
          </a:prstGeom>
        </p:spPr>
      </p:pic>
      <p:sp>
        <p:nvSpPr>
          <p:cNvPr id="3" name="Slide Number Placeholder 2">
            <a:extLst>
              <a:ext uri="{FF2B5EF4-FFF2-40B4-BE49-F238E27FC236}">
                <a16:creationId xmlns:a16="http://schemas.microsoft.com/office/drawing/2014/main" id="{2860B7F8-F190-B364-9FB6-4F855B5AD469}"/>
              </a:ext>
            </a:extLst>
          </p:cNvPr>
          <p:cNvSpPr>
            <a:spLocks noGrp="1"/>
          </p:cNvSpPr>
          <p:nvPr>
            <p:ph type="sldNum" sz="quarter" idx="12"/>
          </p:nvPr>
        </p:nvSpPr>
        <p:spPr/>
        <p:txBody>
          <a:bodyPr/>
          <a:lstStyle/>
          <a:p>
            <a:fld id="{80D56C2C-1F92-42C3-8C73-4DF80B934846}" type="slidenum">
              <a:rPr lang="en-US" smtClean="0"/>
              <a:t>20</a:t>
            </a:fld>
            <a:endParaRPr lang="en-US"/>
          </a:p>
        </p:txBody>
      </p:sp>
    </p:spTree>
    <p:extLst>
      <p:ext uri="{BB962C8B-B14F-4D97-AF65-F5344CB8AC3E}">
        <p14:creationId xmlns:p14="http://schemas.microsoft.com/office/powerpoint/2010/main" val="119805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F84259-B0EF-8ABA-9D66-28F0D20C9201}"/>
              </a:ext>
            </a:extLst>
          </p:cNvPr>
          <p:cNvSpPr>
            <a:spLocks noGrp="1"/>
          </p:cNvSpPr>
          <p:nvPr>
            <p:ph type="sldNum" sz="quarter" idx="12"/>
          </p:nvPr>
        </p:nvSpPr>
        <p:spPr/>
        <p:txBody>
          <a:bodyPr/>
          <a:lstStyle/>
          <a:p>
            <a:fld id="{80D56C2C-1F92-42C3-8C73-4DF80B934846}" type="slidenum">
              <a:rPr lang="en-US" smtClean="0"/>
              <a:t>21</a:t>
            </a:fld>
            <a:endParaRPr lang="en-US"/>
          </a:p>
        </p:txBody>
      </p:sp>
      <p:pic>
        <p:nvPicPr>
          <p:cNvPr id="4" name="Picture 3">
            <a:extLst>
              <a:ext uri="{FF2B5EF4-FFF2-40B4-BE49-F238E27FC236}">
                <a16:creationId xmlns:a16="http://schemas.microsoft.com/office/drawing/2014/main" id="{383E7FC9-7B04-539F-31A8-5F3BD56BD8C4}"/>
              </a:ext>
            </a:extLst>
          </p:cNvPr>
          <p:cNvPicPr>
            <a:picLocks noChangeAspect="1"/>
          </p:cNvPicPr>
          <p:nvPr/>
        </p:nvPicPr>
        <p:blipFill>
          <a:blip r:embed="rId3"/>
          <a:stretch>
            <a:fillRect/>
          </a:stretch>
        </p:blipFill>
        <p:spPr>
          <a:xfrm>
            <a:off x="846803" y="392846"/>
            <a:ext cx="4002323" cy="2576496"/>
          </a:xfrm>
          <a:prstGeom prst="rect">
            <a:avLst/>
          </a:prstGeom>
        </p:spPr>
      </p:pic>
      <p:cxnSp>
        <p:nvCxnSpPr>
          <p:cNvPr id="6" name="Straight Arrow Connector 5">
            <a:extLst>
              <a:ext uri="{FF2B5EF4-FFF2-40B4-BE49-F238E27FC236}">
                <a16:creationId xmlns:a16="http://schemas.microsoft.com/office/drawing/2014/main" id="{92C9593F-006B-C049-EC1C-B7B6B56AAF0C}"/>
              </a:ext>
            </a:extLst>
          </p:cNvPr>
          <p:cNvCxnSpPr>
            <a:cxnSpLocks/>
          </p:cNvCxnSpPr>
          <p:nvPr/>
        </p:nvCxnSpPr>
        <p:spPr>
          <a:xfrm>
            <a:off x="4355690" y="270386"/>
            <a:ext cx="493436" cy="904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816107-CD8A-94EE-6ED4-3317660E4DBE}"/>
              </a:ext>
            </a:extLst>
          </p:cNvPr>
          <p:cNvCxnSpPr>
            <a:cxnSpLocks/>
          </p:cNvCxnSpPr>
          <p:nvPr/>
        </p:nvCxnSpPr>
        <p:spPr>
          <a:xfrm>
            <a:off x="4138566" y="461672"/>
            <a:ext cx="927684" cy="329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8F823A-AC3A-7194-5092-8615286109E9}"/>
              </a:ext>
            </a:extLst>
          </p:cNvPr>
          <p:cNvSpPr txBox="1"/>
          <p:nvPr/>
        </p:nvSpPr>
        <p:spPr>
          <a:xfrm>
            <a:off x="4678568" y="1059114"/>
            <a:ext cx="465192" cy="369332"/>
          </a:xfrm>
          <a:prstGeom prst="rect">
            <a:avLst/>
          </a:prstGeom>
          <a:noFill/>
        </p:spPr>
        <p:txBody>
          <a:bodyPr wrap="none" rtlCol="0">
            <a:spAutoFit/>
          </a:bodyPr>
          <a:lstStyle/>
          <a:p>
            <a:r>
              <a:rPr lang="en-US" i="1" dirty="0" err="1">
                <a:solidFill>
                  <a:srgbClr val="FF0000"/>
                </a:solidFill>
                <a:latin typeface="Cambria" panose="02040503050406030204" pitchFamily="18" charset="0"/>
                <a:ea typeface="Cambria" panose="02040503050406030204" pitchFamily="18" charset="0"/>
              </a:rPr>
              <a:t>v</a:t>
            </a:r>
            <a:r>
              <a:rPr lang="en-US" i="1" baseline="-25000" dirty="0" err="1">
                <a:solidFill>
                  <a:srgbClr val="FF0000"/>
                </a:solidFill>
                <a:latin typeface="Cambria" panose="02040503050406030204" pitchFamily="18" charset="0"/>
                <a:ea typeface="Cambria" panose="02040503050406030204" pitchFamily="18" charset="0"/>
              </a:rPr>
              <a:t>CB</a:t>
            </a:r>
            <a:endParaRPr lang="en-US" i="1" dirty="0">
              <a:solidFill>
                <a:srgbClr val="FF0000"/>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ED481E7F-2594-4919-0C47-175CFCADBD3B}"/>
              </a:ext>
            </a:extLst>
          </p:cNvPr>
          <p:cNvSpPr txBox="1"/>
          <p:nvPr/>
        </p:nvSpPr>
        <p:spPr>
          <a:xfrm>
            <a:off x="4980971" y="613893"/>
            <a:ext cx="373820" cy="369332"/>
          </a:xfrm>
          <a:prstGeom prst="rect">
            <a:avLst/>
          </a:prstGeom>
          <a:noFill/>
        </p:spPr>
        <p:txBody>
          <a:bodyPr wrap="none" rtlCol="0">
            <a:spAutoFit/>
          </a:bodyPr>
          <a:lstStyle/>
          <a:p>
            <a:r>
              <a:rPr lang="en-US" i="1" dirty="0" err="1">
                <a:solidFill>
                  <a:srgbClr val="FF0000"/>
                </a:solidFill>
                <a:latin typeface="Cambria" panose="02040503050406030204" pitchFamily="18" charset="0"/>
                <a:ea typeface="Cambria" panose="02040503050406030204" pitchFamily="18" charset="0"/>
              </a:rPr>
              <a:t>v</a:t>
            </a:r>
            <a:r>
              <a:rPr lang="en-US" i="1" baseline="-25000" dirty="0" err="1">
                <a:solidFill>
                  <a:srgbClr val="FF0000"/>
                </a:solidFill>
                <a:latin typeface="Cambria" panose="02040503050406030204" pitchFamily="18" charset="0"/>
                <a:ea typeface="Cambria" panose="02040503050406030204" pitchFamily="18" charset="0"/>
              </a:rPr>
              <a:t>C</a:t>
            </a:r>
            <a:endParaRPr lang="en-US" i="1" dirty="0">
              <a:solidFill>
                <a:srgbClr val="FF0000"/>
              </a:solidFill>
              <a:latin typeface="Cambria" panose="02040503050406030204" pitchFamily="18" charset="0"/>
              <a:ea typeface="Cambria" panose="02040503050406030204" pitchFamily="18" charset="0"/>
            </a:endParaRPr>
          </a:p>
        </p:txBody>
      </p:sp>
      <p:sp>
        <p:nvSpPr>
          <p:cNvPr id="14" name="Oval 13">
            <a:extLst>
              <a:ext uri="{FF2B5EF4-FFF2-40B4-BE49-F238E27FC236}">
                <a16:creationId xmlns:a16="http://schemas.microsoft.com/office/drawing/2014/main" id="{A9CB3C2A-7BCE-9C72-174F-17752926E4DD}"/>
              </a:ext>
            </a:extLst>
          </p:cNvPr>
          <p:cNvSpPr/>
          <p:nvPr/>
        </p:nvSpPr>
        <p:spPr>
          <a:xfrm>
            <a:off x="8003458" y="3205316"/>
            <a:ext cx="45719" cy="45719"/>
          </a:xfrm>
          <a:prstGeom prst="ellips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177A60-EB24-70A3-B146-EE519D2C3AFC}"/>
              </a:ext>
            </a:extLst>
          </p:cNvPr>
          <p:cNvSpPr txBox="1"/>
          <p:nvPr/>
        </p:nvSpPr>
        <p:spPr>
          <a:xfrm>
            <a:off x="7532689" y="2881703"/>
            <a:ext cx="516488" cy="369332"/>
          </a:xfrm>
          <a:prstGeom prst="rect">
            <a:avLst/>
          </a:prstGeom>
          <a:noFill/>
        </p:spPr>
        <p:txBody>
          <a:bodyPr wrap="none" rtlCol="0">
            <a:spAutoFit/>
          </a:bodyPr>
          <a:lstStyle/>
          <a:p>
            <a:r>
              <a:rPr lang="en-US" i="1" dirty="0">
                <a:latin typeface="Cambria" panose="02040503050406030204" pitchFamily="18" charset="0"/>
                <a:ea typeface="Cambria" panose="02040503050406030204" pitchFamily="18" charset="0"/>
              </a:rPr>
              <a:t>A,D</a:t>
            </a:r>
          </a:p>
        </p:txBody>
      </p:sp>
      <p:cxnSp>
        <p:nvCxnSpPr>
          <p:cNvPr id="17" name="Straight Connector 16">
            <a:extLst>
              <a:ext uri="{FF2B5EF4-FFF2-40B4-BE49-F238E27FC236}">
                <a16:creationId xmlns:a16="http://schemas.microsoft.com/office/drawing/2014/main" id="{E95AAF38-C0AE-EC4B-0420-8D5AB8C00585}"/>
              </a:ext>
            </a:extLst>
          </p:cNvPr>
          <p:cNvCxnSpPr/>
          <p:nvPr/>
        </p:nvCxnSpPr>
        <p:spPr>
          <a:xfrm flipV="1">
            <a:off x="6489290" y="3234812"/>
            <a:ext cx="3264310" cy="0"/>
          </a:xfrm>
          <a:prstGeom prst="line">
            <a:avLst/>
          </a:prstGeom>
          <a:ln>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24" name="Ink 23">
                <a:extLst>
                  <a:ext uri="{FF2B5EF4-FFF2-40B4-BE49-F238E27FC236}">
                    <a16:creationId xmlns:a16="http://schemas.microsoft.com/office/drawing/2014/main" id="{749BA717-1566-02C0-4202-E1458B062E7F}"/>
                  </a:ext>
                </a:extLst>
              </p14:cNvPr>
              <p14:cNvContentPartPr/>
              <p14:nvPr/>
            </p14:nvContentPartPr>
            <p14:xfrm>
              <a:off x="9429817" y="1858188"/>
              <a:ext cx="2480040" cy="4474080"/>
            </p14:xfrm>
          </p:contentPart>
        </mc:Choice>
        <mc:Fallback>
          <p:pic>
            <p:nvPicPr>
              <p:cNvPr id="24" name="Ink 23">
                <a:extLst>
                  <a:ext uri="{FF2B5EF4-FFF2-40B4-BE49-F238E27FC236}">
                    <a16:creationId xmlns:a16="http://schemas.microsoft.com/office/drawing/2014/main" id="{749BA717-1566-02C0-4202-E1458B062E7F}"/>
                  </a:ext>
                </a:extLst>
              </p:cNvPr>
              <p:cNvPicPr/>
              <p:nvPr/>
            </p:nvPicPr>
            <p:blipFill>
              <a:blip r:embed="rId5"/>
              <a:stretch>
                <a:fillRect/>
              </a:stretch>
            </p:blipFill>
            <p:spPr>
              <a:xfrm>
                <a:off x="9423697" y="1852068"/>
                <a:ext cx="2492280" cy="4486320"/>
              </a:xfrm>
              <a:prstGeom prst="rect">
                <a:avLst/>
              </a:prstGeom>
            </p:spPr>
          </p:pic>
        </mc:Fallback>
      </mc:AlternateContent>
      <p:cxnSp>
        <p:nvCxnSpPr>
          <p:cNvPr id="18" name="Straight Connector 17">
            <a:extLst>
              <a:ext uri="{FF2B5EF4-FFF2-40B4-BE49-F238E27FC236}">
                <a16:creationId xmlns:a16="http://schemas.microsoft.com/office/drawing/2014/main" id="{EC0DC431-FDF5-5F95-6A8A-C96B25AF5338}"/>
              </a:ext>
            </a:extLst>
          </p:cNvPr>
          <p:cNvCxnSpPr>
            <a:cxnSpLocks/>
          </p:cNvCxnSpPr>
          <p:nvPr/>
        </p:nvCxnSpPr>
        <p:spPr>
          <a:xfrm rot="16200000" flipV="1">
            <a:off x="6391704" y="3234812"/>
            <a:ext cx="3264310" cy="0"/>
          </a:xfrm>
          <a:prstGeom prst="line">
            <a:avLst/>
          </a:prstGeom>
          <a:ln>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D6CFC10-59D5-7A9A-220C-A63A0E1A093C}"/>
                  </a:ext>
                </a:extLst>
              </p:cNvPr>
              <p:cNvSpPr txBox="1"/>
              <p:nvPr/>
            </p:nvSpPr>
            <p:spPr>
              <a:xfrm>
                <a:off x="486403" y="3608439"/>
                <a:ext cx="2651688" cy="3416320"/>
              </a:xfrm>
              <a:prstGeom prst="rect">
                <a:avLst/>
              </a:prstGeom>
              <a:noFill/>
            </p:spPr>
            <p:txBody>
              <a:bodyPr wrap="none" rtlCol="0">
                <a:spAutoFit/>
              </a:bodyPr>
              <a:lstStyle/>
              <a:p>
                <a:r>
                  <a:rPr lang="en-US" b="1" i="1" dirty="0">
                    <a:latin typeface="Cambria" panose="02040503050406030204" pitchFamily="18" charset="0"/>
                    <a:ea typeface="Cambria" panose="02040503050406030204" pitchFamily="18" charset="0"/>
                  </a:rPr>
                  <a:t>Scale	</a:t>
                </a:r>
              </a:p>
              <a:p>
                <a:r>
                  <a:rPr lang="en-US" b="1" i="1" dirty="0">
                    <a:latin typeface="Cambria" panose="02040503050406030204" pitchFamily="18" charset="0"/>
                    <a:ea typeface="Cambria" panose="02040503050406030204" pitchFamily="18" charset="0"/>
                  </a:rPr>
                  <a:t>0.1 m/s = 1cm</a:t>
                </a:r>
              </a:p>
              <a:p>
                <a:endParaRPr lang="en-US" i="1" dirty="0">
                  <a:latin typeface="Cambria" panose="02040503050406030204" pitchFamily="18" charset="0"/>
                  <a:ea typeface="Cambria" panose="02040503050406030204" pitchFamily="18" charset="0"/>
                </a:endParaRPr>
              </a:p>
              <a:p>
                <a:endParaRPr lang="en-US" i="1" dirty="0">
                  <a:latin typeface="Cambria" panose="02040503050406030204" pitchFamily="18" charset="0"/>
                  <a:ea typeface="Cambria" panose="02040503050406030204" pitchFamily="18" charset="0"/>
                </a:endParaRPr>
              </a:p>
              <a:p>
                <a:endParaRPr lang="en-US" i="1" dirty="0">
                  <a:latin typeface="Cambria" panose="02040503050406030204" pitchFamily="18" charset="0"/>
                  <a:ea typeface="Cambria" panose="02040503050406030204" pitchFamily="18" charset="0"/>
                </a:endParaRPr>
              </a:p>
              <a:p>
                <a:endParaRPr lang="en-US" i="1" dirty="0">
                  <a:latin typeface="Cambria" panose="02040503050406030204" pitchFamily="18" charset="0"/>
                  <a:ea typeface="Cambria" panose="02040503050406030204" pitchFamily="18" charset="0"/>
                </a:endParaRPr>
              </a:p>
              <a:p>
                <a:r>
                  <a:rPr lang="en-US" i="1" dirty="0">
                    <a:latin typeface="Cambria" panose="02040503050406030204" pitchFamily="18" charset="0"/>
                    <a:ea typeface="Cambria" panose="02040503050406030204" pitchFamily="18" charset="0"/>
                  </a:rPr>
                  <a:t>3.9cm x 0.1m/s = 0.39m/s</a:t>
                </a:r>
              </a:p>
              <a:p>
                <a:r>
                  <a:rPr lang="en-US" i="1" dirty="0">
                    <a:latin typeface="Cambria" panose="02040503050406030204" pitchFamily="18" charset="0"/>
                    <a:ea typeface="Cambria" panose="02040503050406030204" pitchFamily="18" charset="0"/>
                  </a:rPr>
                  <a:t>V = r</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endParaRPr lang="en-US" i="1"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0.39 = 0.08 x </a:t>
                </a:r>
                <a14:m>
                  <m:oMath xmlns:m="http://schemas.openxmlformats.org/officeDocument/2006/math">
                    <m:r>
                      <m:rPr>
                        <m:sty m:val="p"/>
                      </m:rPr>
                      <a:rPr lang="en-US" i="0">
                        <a:latin typeface="Cambria Math" panose="02040503050406030204" pitchFamily="18" charset="0"/>
                        <a:ea typeface="Cambria Math" panose="02040503050406030204" pitchFamily="18" charset="0"/>
                      </a:rPr>
                      <m:t>ω</m:t>
                    </m:r>
                  </m:oMath>
                </a14:m>
                <a:endParaRPr lang="en-US" dirty="0">
                  <a:latin typeface="Cambria" panose="02040503050406030204" pitchFamily="18" charset="0"/>
                  <a:ea typeface="Cambria" panose="02040503050406030204" pitchFamily="18" charset="0"/>
                </a:endParaRPr>
              </a:p>
              <a:p>
                <a:pPr/>
                <a14:m>
                  <m:oMath xmlns:m="http://schemas.openxmlformats.org/officeDocument/2006/math">
                    <m:r>
                      <m:rPr>
                        <m:sty m:val="p"/>
                      </m:rPr>
                      <a:rPr lang="en-US" i="0">
                        <a:latin typeface="Cambria Math" panose="02040503050406030204" pitchFamily="18" charset="0"/>
                        <a:ea typeface="Cambria Math" panose="02040503050406030204" pitchFamily="18" charset="0"/>
                      </a:rPr>
                      <m:t>ω</m:t>
                    </m:r>
                  </m:oMath>
                </a14:m>
                <a:r>
                  <a:rPr lang="en-US" dirty="0">
                    <a:latin typeface="Cambria" panose="02040503050406030204" pitchFamily="18" charset="0"/>
                    <a:ea typeface="Cambria" panose="02040503050406030204" pitchFamily="18" charset="0"/>
                  </a:rPr>
                  <a:t> = </a:t>
                </a:r>
                <a:r>
                  <a:rPr lang="en-US" b="1" dirty="0">
                    <a:latin typeface="Cambria" panose="02040503050406030204" pitchFamily="18" charset="0"/>
                    <a:ea typeface="Cambria" panose="02040503050406030204" pitchFamily="18" charset="0"/>
                  </a:rPr>
                  <a:t>4.875 rad/s</a:t>
                </a:r>
              </a:p>
              <a:p>
                <a:endParaRPr lang="en-US" i="1" dirty="0">
                  <a:latin typeface="Cambria" panose="02040503050406030204" pitchFamily="18" charset="0"/>
                  <a:ea typeface="Cambria" panose="02040503050406030204" pitchFamily="18" charset="0"/>
                </a:endParaRPr>
              </a:p>
              <a:p>
                <a:endParaRPr lang="en-US" i="1" dirty="0">
                  <a:latin typeface="Cambria" panose="02040503050406030204" pitchFamily="18" charset="0"/>
                  <a:ea typeface="Cambria" panose="02040503050406030204" pitchFamily="18" charset="0"/>
                </a:endParaRPr>
              </a:p>
            </p:txBody>
          </p:sp>
        </mc:Choice>
        <mc:Fallback>
          <p:sp>
            <p:nvSpPr>
              <p:cNvPr id="19" name="TextBox 18">
                <a:extLst>
                  <a:ext uri="{FF2B5EF4-FFF2-40B4-BE49-F238E27FC236}">
                    <a16:creationId xmlns:a16="http://schemas.microsoft.com/office/drawing/2014/main" id="{CD6CFC10-59D5-7A9A-220C-A63A0E1A093C}"/>
                  </a:ext>
                </a:extLst>
              </p:cNvPr>
              <p:cNvSpPr txBox="1">
                <a:spLocks noRot="1" noChangeAspect="1" noMove="1" noResize="1" noEditPoints="1" noAdjustHandles="1" noChangeArrowheads="1" noChangeShapeType="1" noTextEdit="1"/>
              </p:cNvSpPr>
              <p:nvPr/>
            </p:nvSpPr>
            <p:spPr>
              <a:xfrm>
                <a:off x="486403" y="3608439"/>
                <a:ext cx="2651688" cy="3416320"/>
              </a:xfrm>
              <a:prstGeom prst="rect">
                <a:avLst/>
              </a:prstGeom>
              <a:blipFill>
                <a:blip r:embed="rId6"/>
                <a:stretch>
                  <a:fillRect l="-2069" t="-1250" r="-137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78A23E69-BC8A-A4CC-FE2F-F0C993EF318E}"/>
                  </a:ext>
                </a:extLst>
              </p14:cNvPr>
              <p14:cNvContentPartPr/>
              <p14:nvPr/>
            </p14:nvContentPartPr>
            <p14:xfrm>
              <a:off x="8022577" y="3240004"/>
              <a:ext cx="3205080" cy="1850760"/>
            </p14:xfrm>
          </p:contentPart>
        </mc:Choice>
        <mc:Fallback>
          <p:pic>
            <p:nvPicPr>
              <p:cNvPr id="20" name="Ink 19">
                <a:extLst>
                  <a:ext uri="{FF2B5EF4-FFF2-40B4-BE49-F238E27FC236}">
                    <a16:creationId xmlns:a16="http://schemas.microsoft.com/office/drawing/2014/main" id="{78A23E69-BC8A-A4CC-FE2F-F0C993EF318E}"/>
                  </a:ext>
                </a:extLst>
              </p:cNvPr>
              <p:cNvPicPr/>
              <p:nvPr/>
            </p:nvPicPr>
            <p:blipFill>
              <a:blip r:embed="rId8"/>
              <a:stretch>
                <a:fillRect/>
              </a:stretch>
            </p:blipFill>
            <p:spPr>
              <a:xfrm>
                <a:off x="8016457" y="3233884"/>
                <a:ext cx="3217320" cy="1863000"/>
              </a:xfrm>
              <a:prstGeom prst="rect">
                <a:avLst/>
              </a:prstGeom>
            </p:spPr>
          </p:pic>
        </mc:Fallback>
      </mc:AlternateContent>
      <p:cxnSp>
        <p:nvCxnSpPr>
          <p:cNvPr id="21" name="Straight Connector 20">
            <a:extLst>
              <a:ext uri="{FF2B5EF4-FFF2-40B4-BE49-F238E27FC236}">
                <a16:creationId xmlns:a16="http://schemas.microsoft.com/office/drawing/2014/main" id="{22218EFF-CFEC-B6A9-6175-F871F14273CC}"/>
              </a:ext>
            </a:extLst>
          </p:cNvPr>
          <p:cNvCxnSpPr/>
          <p:nvPr/>
        </p:nvCxnSpPr>
        <p:spPr>
          <a:xfrm flipV="1">
            <a:off x="10412360" y="5090764"/>
            <a:ext cx="1463040"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81AC91E-CB9D-5AA6-889B-F9C98A2B2866}"/>
              </a:ext>
            </a:extLst>
          </p:cNvPr>
          <p:cNvSpPr txBox="1"/>
          <p:nvPr/>
        </p:nvSpPr>
        <p:spPr>
          <a:xfrm>
            <a:off x="10982618" y="5066682"/>
            <a:ext cx="322524" cy="369332"/>
          </a:xfrm>
          <a:prstGeom prst="rect">
            <a:avLst/>
          </a:prstGeom>
          <a:noFill/>
        </p:spPr>
        <p:txBody>
          <a:bodyPr wrap="none" rtlCol="0">
            <a:spAutoFit/>
          </a:bodyPr>
          <a:lstStyle/>
          <a:p>
            <a:r>
              <a:rPr lang="en-US" i="1" dirty="0">
                <a:latin typeface="Cambria" panose="02040503050406030204" pitchFamily="18" charset="0"/>
                <a:ea typeface="Cambria" panose="02040503050406030204" pitchFamily="18" charset="0"/>
              </a:rPr>
              <a:t>B</a:t>
            </a:r>
          </a:p>
        </p:txBody>
      </p:sp>
      <p:cxnSp>
        <p:nvCxnSpPr>
          <p:cNvPr id="23" name="Straight Connector 22">
            <a:extLst>
              <a:ext uri="{FF2B5EF4-FFF2-40B4-BE49-F238E27FC236}">
                <a16:creationId xmlns:a16="http://schemas.microsoft.com/office/drawing/2014/main" id="{72CD8675-01DB-FED9-92E5-C85BA38E6247}"/>
              </a:ext>
            </a:extLst>
          </p:cNvPr>
          <p:cNvCxnSpPr/>
          <p:nvPr/>
        </p:nvCxnSpPr>
        <p:spPr>
          <a:xfrm flipV="1">
            <a:off x="3216971" y="577423"/>
            <a:ext cx="3264310" cy="0"/>
          </a:xfrm>
          <a:prstGeom prst="line">
            <a:avLst/>
          </a:prstGeom>
          <a:ln>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6000BE62-89D9-4EFB-3101-D56C9EFAA20D}"/>
                  </a:ext>
                </a:extLst>
              </p14:cNvPr>
              <p14:cNvContentPartPr/>
              <p14:nvPr/>
            </p14:nvContentPartPr>
            <p14:xfrm>
              <a:off x="8020777" y="3230148"/>
              <a:ext cx="3379680" cy="1230120"/>
            </p14:xfrm>
          </p:contentPart>
        </mc:Choice>
        <mc:Fallback>
          <p:pic>
            <p:nvPicPr>
              <p:cNvPr id="25" name="Ink 24">
                <a:extLst>
                  <a:ext uri="{FF2B5EF4-FFF2-40B4-BE49-F238E27FC236}">
                    <a16:creationId xmlns:a16="http://schemas.microsoft.com/office/drawing/2014/main" id="{6000BE62-89D9-4EFB-3101-D56C9EFAA20D}"/>
                  </a:ext>
                </a:extLst>
              </p:cNvPr>
              <p:cNvPicPr/>
              <p:nvPr/>
            </p:nvPicPr>
            <p:blipFill>
              <a:blip r:embed="rId10"/>
              <a:stretch>
                <a:fillRect/>
              </a:stretch>
            </p:blipFill>
            <p:spPr>
              <a:xfrm>
                <a:off x="8014657" y="3224028"/>
                <a:ext cx="3391920" cy="1242360"/>
              </a:xfrm>
              <a:prstGeom prst="rect">
                <a:avLst/>
              </a:prstGeom>
            </p:spPr>
          </p:pic>
        </mc:Fallback>
      </mc:AlternateContent>
      <p:sp>
        <p:nvSpPr>
          <p:cNvPr id="26" name="TextBox 25">
            <a:extLst>
              <a:ext uri="{FF2B5EF4-FFF2-40B4-BE49-F238E27FC236}">
                <a16:creationId xmlns:a16="http://schemas.microsoft.com/office/drawing/2014/main" id="{9AD1BFD1-DEE1-35AD-1226-6872E047251B}"/>
              </a:ext>
            </a:extLst>
          </p:cNvPr>
          <p:cNvSpPr txBox="1"/>
          <p:nvPr/>
        </p:nvSpPr>
        <p:spPr>
          <a:xfrm>
            <a:off x="10660094" y="3903973"/>
            <a:ext cx="309700" cy="369332"/>
          </a:xfrm>
          <a:prstGeom prst="rect">
            <a:avLst/>
          </a:prstGeom>
          <a:noFill/>
        </p:spPr>
        <p:txBody>
          <a:bodyPr wrap="none" rtlCol="0">
            <a:spAutoFit/>
          </a:bodyPr>
          <a:lstStyle/>
          <a:p>
            <a:r>
              <a:rPr lang="en-US" i="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177450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90E028-3C31-1B51-5123-106505E23445}"/>
              </a:ext>
            </a:extLst>
          </p:cNvPr>
          <p:cNvSpPr txBox="1"/>
          <p:nvPr/>
        </p:nvSpPr>
        <p:spPr>
          <a:xfrm>
            <a:off x="353961" y="209979"/>
            <a:ext cx="11484078" cy="3046988"/>
          </a:xfrm>
          <a:prstGeom prst="rect">
            <a:avLst/>
          </a:prstGeom>
          <a:noFill/>
        </p:spPr>
        <p:txBody>
          <a:bodyPr wrap="square">
            <a:spAutoFit/>
          </a:bodyPr>
          <a:lstStyle/>
          <a:p>
            <a:pPr algn="just"/>
            <a:r>
              <a:rPr lang="en-US" sz="2400" i="1" dirty="0"/>
              <a:t>02. The crank and connecting rod of a theoretical steam engine are 0.5 m and 2 m long respectively. The crank makes 180 </a:t>
            </a:r>
            <a:r>
              <a:rPr lang="en-US" sz="2400" i="1" dirty="0" err="1"/>
              <a:t>r.p.m</a:t>
            </a:r>
            <a:r>
              <a:rPr lang="en-US" sz="2400" i="1" dirty="0"/>
              <a:t>. in the clockwise direction. When it has turned 45° from the inner dead </a:t>
            </a:r>
            <a:r>
              <a:rPr lang="en-US" sz="2400" i="1" dirty="0" err="1"/>
              <a:t>centre</a:t>
            </a:r>
            <a:r>
              <a:rPr lang="en-US" sz="2400" i="1" dirty="0"/>
              <a:t> position, determine : 1. velocity of piston, 2. angular velocity of connecting rod, 3. velocity of point E on the connecting rod 1.5 m from the gudgeon pin, 4. velocities of rubbing at the pins of the crank shaft, crank and crosshead when the diameters of their pins are 50 mm, 60 mm and 30 mm respectively, 5. position and linear velocity of any point G on the connecting rod which has the least velocity relative to crank shaft. </a:t>
            </a:r>
          </a:p>
        </p:txBody>
      </p:sp>
      <p:pic>
        <p:nvPicPr>
          <p:cNvPr id="6" name="Picture 5">
            <a:extLst>
              <a:ext uri="{FF2B5EF4-FFF2-40B4-BE49-F238E27FC236}">
                <a16:creationId xmlns:a16="http://schemas.microsoft.com/office/drawing/2014/main" id="{F66C07D4-38A5-877D-FAB8-48CFE588F226}"/>
              </a:ext>
            </a:extLst>
          </p:cNvPr>
          <p:cNvPicPr>
            <a:picLocks noChangeAspect="1"/>
          </p:cNvPicPr>
          <p:nvPr/>
        </p:nvPicPr>
        <p:blipFill>
          <a:blip r:embed="rId4"/>
          <a:stretch>
            <a:fillRect/>
          </a:stretch>
        </p:blipFill>
        <p:spPr>
          <a:xfrm>
            <a:off x="353961" y="3669860"/>
            <a:ext cx="5517964" cy="1639559"/>
          </a:xfrm>
          <a:prstGeom prst="rect">
            <a:avLst/>
          </a:prstGeom>
        </p:spPr>
      </p:pic>
      <p:pic>
        <p:nvPicPr>
          <p:cNvPr id="5" name="Recording 2025-07-06 012907">
            <a:hlinkClick r:id="" action="ppaction://media"/>
            <a:extLst>
              <a:ext uri="{FF2B5EF4-FFF2-40B4-BE49-F238E27FC236}">
                <a16:creationId xmlns:a16="http://schemas.microsoft.com/office/drawing/2014/main" id="{895CE090-0862-8D0D-3C9E-B9E070BBAD0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1354" r="5642"/>
          <a:stretch>
            <a:fillRect/>
          </a:stretch>
        </p:blipFill>
        <p:spPr>
          <a:xfrm>
            <a:off x="6096000" y="3194854"/>
            <a:ext cx="5879924" cy="2589570"/>
          </a:xfrm>
          <a:prstGeom prst="rect">
            <a:avLst/>
          </a:prstGeom>
        </p:spPr>
      </p:pic>
      <p:sp>
        <p:nvSpPr>
          <p:cNvPr id="2" name="Slide Number Placeholder 1">
            <a:extLst>
              <a:ext uri="{FF2B5EF4-FFF2-40B4-BE49-F238E27FC236}">
                <a16:creationId xmlns:a16="http://schemas.microsoft.com/office/drawing/2014/main" id="{BB84A5B4-3068-EC59-C683-24171118C5EA}"/>
              </a:ext>
            </a:extLst>
          </p:cNvPr>
          <p:cNvSpPr>
            <a:spLocks noGrp="1"/>
          </p:cNvSpPr>
          <p:nvPr>
            <p:ph type="sldNum" sz="quarter" idx="12"/>
          </p:nvPr>
        </p:nvSpPr>
        <p:spPr/>
        <p:txBody>
          <a:bodyPr/>
          <a:lstStyle/>
          <a:p>
            <a:fld id="{80D56C2C-1F92-42C3-8C73-4DF80B934846}" type="slidenum">
              <a:rPr lang="en-US" smtClean="0"/>
              <a:t>22</a:t>
            </a:fld>
            <a:endParaRPr lang="en-US"/>
          </a:p>
        </p:txBody>
      </p:sp>
    </p:spTree>
    <p:extLst>
      <p:ext uri="{BB962C8B-B14F-4D97-AF65-F5344CB8AC3E}">
        <p14:creationId xmlns:p14="http://schemas.microsoft.com/office/powerpoint/2010/main" val="167512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49C9FF-F401-1526-8BD1-3A51FC0C8D28}"/>
              </a:ext>
            </a:extLst>
          </p:cNvPr>
          <p:cNvPicPr>
            <a:picLocks noChangeAspect="1"/>
          </p:cNvPicPr>
          <p:nvPr/>
        </p:nvPicPr>
        <p:blipFill>
          <a:blip r:embed="rId2"/>
          <a:stretch>
            <a:fillRect/>
          </a:stretch>
        </p:blipFill>
        <p:spPr>
          <a:xfrm>
            <a:off x="975598" y="280548"/>
            <a:ext cx="10240804" cy="6296904"/>
          </a:xfrm>
          <a:prstGeom prst="rect">
            <a:avLst/>
          </a:prstGeom>
        </p:spPr>
      </p:pic>
      <p:sp>
        <p:nvSpPr>
          <p:cNvPr id="2" name="Slide Number Placeholder 1">
            <a:extLst>
              <a:ext uri="{FF2B5EF4-FFF2-40B4-BE49-F238E27FC236}">
                <a16:creationId xmlns:a16="http://schemas.microsoft.com/office/drawing/2014/main" id="{6E45258B-9493-F886-97F8-D14945DE41EC}"/>
              </a:ext>
            </a:extLst>
          </p:cNvPr>
          <p:cNvSpPr>
            <a:spLocks noGrp="1"/>
          </p:cNvSpPr>
          <p:nvPr>
            <p:ph type="sldNum" sz="quarter" idx="12"/>
          </p:nvPr>
        </p:nvSpPr>
        <p:spPr/>
        <p:txBody>
          <a:bodyPr/>
          <a:lstStyle/>
          <a:p>
            <a:fld id="{80D56C2C-1F92-42C3-8C73-4DF80B934846}" type="slidenum">
              <a:rPr lang="en-US" smtClean="0"/>
              <a:t>23</a:t>
            </a:fld>
            <a:endParaRPr lang="en-US"/>
          </a:p>
        </p:txBody>
      </p:sp>
    </p:spTree>
    <p:extLst>
      <p:ext uri="{BB962C8B-B14F-4D97-AF65-F5344CB8AC3E}">
        <p14:creationId xmlns:p14="http://schemas.microsoft.com/office/powerpoint/2010/main" val="364579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37AD-6C91-BF4A-7B93-0847F1B430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1FAA51-CBE7-B22C-EA39-DFFF41A0BBD3}"/>
              </a:ext>
            </a:extLst>
          </p:cNvPr>
          <p:cNvPicPr>
            <a:picLocks noChangeAspect="1"/>
          </p:cNvPicPr>
          <p:nvPr/>
        </p:nvPicPr>
        <p:blipFill>
          <a:blip r:embed="rId2"/>
          <a:stretch>
            <a:fillRect/>
          </a:stretch>
        </p:blipFill>
        <p:spPr>
          <a:xfrm>
            <a:off x="723150" y="466311"/>
            <a:ext cx="10745700" cy="5925377"/>
          </a:xfrm>
          <a:prstGeom prst="rect">
            <a:avLst/>
          </a:prstGeom>
        </p:spPr>
      </p:pic>
      <p:sp>
        <p:nvSpPr>
          <p:cNvPr id="3" name="Slide Number Placeholder 2">
            <a:extLst>
              <a:ext uri="{FF2B5EF4-FFF2-40B4-BE49-F238E27FC236}">
                <a16:creationId xmlns:a16="http://schemas.microsoft.com/office/drawing/2014/main" id="{1D4E7411-EF9E-BF2B-373D-A5CC597A9AB7}"/>
              </a:ext>
            </a:extLst>
          </p:cNvPr>
          <p:cNvSpPr>
            <a:spLocks noGrp="1"/>
          </p:cNvSpPr>
          <p:nvPr>
            <p:ph type="sldNum" sz="quarter" idx="12"/>
          </p:nvPr>
        </p:nvSpPr>
        <p:spPr/>
        <p:txBody>
          <a:bodyPr/>
          <a:lstStyle/>
          <a:p>
            <a:fld id="{80D56C2C-1F92-42C3-8C73-4DF80B934846}" type="slidenum">
              <a:rPr lang="en-US" smtClean="0"/>
              <a:t>24</a:t>
            </a:fld>
            <a:endParaRPr lang="en-US"/>
          </a:p>
        </p:txBody>
      </p:sp>
    </p:spTree>
    <p:extLst>
      <p:ext uri="{BB962C8B-B14F-4D97-AF65-F5344CB8AC3E}">
        <p14:creationId xmlns:p14="http://schemas.microsoft.com/office/powerpoint/2010/main" val="227478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462B-37E3-AA66-98AA-D6F94B25512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21DAA7-FEF0-F673-1F62-795C7578EFA3}"/>
              </a:ext>
            </a:extLst>
          </p:cNvPr>
          <p:cNvPicPr>
            <a:picLocks noChangeAspect="1"/>
          </p:cNvPicPr>
          <p:nvPr/>
        </p:nvPicPr>
        <p:blipFill>
          <a:blip r:embed="rId2"/>
          <a:stretch>
            <a:fillRect/>
          </a:stretch>
        </p:blipFill>
        <p:spPr>
          <a:xfrm>
            <a:off x="673430" y="960796"/>
            <a:ext cx="10845139" cy="4936408"/>
          </a:xfrm>
          <a:prstGeom prst="rect">
            <a:avLst/>
          </a:prstGeom>
        </p:spPr>
      </p:pic>
      <p:sp>
        <p:nvSpPr>
          <p:cNvPr id="3" name="Slide Number Placeholder 2">
            <a:extLst>
              <a:ext uri="{FF2B5EF4-FFF2-40B4-BE49-F238E27FC236}">
                <a16:creationId xmlns:a16="http://schemas.microsoft.com/office/drawing/2014/main" id="{47D13B56-ED6C-B70B-AA7C-5F7CBFCBEBC2}"/>
              </a:ext>
            </a:extLst>
          </p:cNvPr>
          <p:cNvSpPr>
            <a:spLocks noGrp="1"/>
          </p:cNvSpPr>
          <p:nvPr>
            <p:ph type="sldNum" sz="quarter" idx="12"/>
          </p:nvPr>
        </p:nvSpPr>
        <p:spPr/>
        <p:txBody>
          <a:bodyPr/>
          <a:lstStyle/>
          <a:p>
            <a:fld id="{80D56C2C-1F92-42C3-8C73-4DF80B934846}" type="slidenum">
              <a:rPr lang="en-US" smtClean="0"/>
              <a:t>25</a:t>
            </a:fld>
            <a:endParaRPr lang="en-US"/>
          </a:p>
        </p:txBody>
      </p:sp>
    </p:spTree>
    <p:extLst>
      <p:ext uri="{BB962C8B-B14F-4D97-AF65-F5344CB8AC3E}">
        <p14:creationId xmlns:p14="http://schemas.microsoft.com/office/powerpoint/2010/main" val="303541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FB9A-EB71-C759-A4B9-DF359F2814B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B4F4220-7A14-339A-7BF0-1F1F5312EF71}"/>
              </a:ext>
            </a:extLst>
          </p:cNvPr>
          <p:cNvPicPr>
            <a:picLocks noChangeAspect="1"/>
          </p:cNvPicPr>
          <p:nvPr/>
        </p:nvPicPr>
        <p:blipFill>
          <a:blip r:embed="rId2"/>
          <a:stretch>
            <a:fillRect/>
          </a:stretch>
        </p:blipFill>
        <p:spPr>
          <a:xfrm>
            <a:off x="472959" y="1133168"/>
            <a:ext cx="11246081" cy="4591664"/>
          </a:xfrm>
          <a:prstGeom prst="rect">
            <a:avLst/>
          </a:prstGeom>
        </p:spPr>
      </p:pic>
      <p:sp>
        <p:nvSpPr>
          <p:cNvPr id="3" name="Slide Number Placeholder 2">
            <a:extLst>
              <a:ext uri="{FF2B5EF4-FFF2-40B4-BE49-F238E27FC236}">
                <a16:creationId xmlns:a16="http://schemas.microsoft.com/office/drawing/2014/main" id="{E6636FB8-5796-FBB2-FCBA-8EA1636A9EB4}"/>
              </a:ext>
            </a:extLst>
          </p:cNvPr>
          <p:cNvSpPr>
            <a:spLocks noGrp="1"/>
          </p:cNvSpPr>
          <p:nvPr>
            <p:ph type="sldNum" sz="quarter" idx="12"/>
          </p:nvPr>
        </p:nvSpPr>
        <p:spPr/>
        <p:txBody>
          <a:bodyPr/>
          <a:lstStyle/>
          <a:p>
            <a:fld id="{80D56C2C-1F92-42C3-8C73-4DF80B934846}" type="slidenum">
              <a:rPr lang="en-US" smtClean="0"/>
              <a:t>26</a:t>
            </a:fld>
            <a:endParaRPr lang="en-US"/>
          </a:p>
        </p:txBody>
      </p:sp>
    </p:spTree>
    <p:extLst>
      <p:ext uri="{BB962C8B-B14F-4D97-AF65-F5344CB8AC3E}">
        <p14:creationId xmlns:p14="http://schemas.microsoft.com/office/powerpoint/2010/main" val="3678269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717638-7B88-A7C7-E107-C4A0CA0A9596}"/>
              </a:ext>
            </a:extLst>
          </p:cNvPr>
          <p:cNvSpPr txBox="1"/>
          <p:nvPr/>
        </p:nvSpPr>
        <p:spPr>
          <a:xfrm>
            <a:off x="280219" y="280500"/>
            <a:ext cx="11631562" cy="2308324"/>
          </a:xfrm>
          <a:prstGeom prst="rect">
            <a:avLst/>
          </a:prstGeom>
          <a:noFill/>
        </p:spPr>
        <p:txBody>
          <a:bodyPr wrap="square">
            <a:spAutoFit/>
          </a:bodyPr>
          <a:lstStyle/>
          <a:p>
            <a:pPr algn="just"/>
            <a:r>
              <a:rPr lang="en-US" sz="2400" i="1" dirty="0"/>
              <a:t>03. In Figure, the angular velocity of the crank OA is 600 </a:t>
            </a:r>
            <a:r>
              <a:rPr lang="en-US" sz="2400" i="1" dirty="0" err="1"/>
              <a:t>r.p.m</a:t>
            </a:r>
            <a:r>
              <a:rPr lang="en-US" sz="2400" i="1" dirty="0"/>
              <a:t>. Determine the linear velocity of the slider D and the angular velocity of the link BD, when the crank is inclined at an angle of 75° to the vertical. The dimensions of various links are : OA = 28 mm ; AB = 44 mm ; BC 49 mm ; and BD = 46 mm. The center distance between the centers of rotation O and C is 65 mm. The path of travel of the slider is 11 mm below the fixed point C. The slider moves along a horizontal path and OC is vertical.</a:t>
            </a:r>
          </a:p>
        </p:txBody>
      </p:sp>
      <p:pic>
        <p:nvPicPr>
          <p:cNvPr id="8" name="Picture 7">
            <a:extLst>
              <a:ext uri="{FF2B5EF4-FFF2-40B4-BE49-F238E27FC236}">
                <a16:creationId xmlns:a16="http://schemas.microsoft.com/office/drawing/2014/main" id="{B42F2C52-C8E5-8CBE-432C-EB716ABF356D}"/>
              </a:ext>
            </a:extLst>
          </p:cNvPr>
          <p:cNvPicPr>
            <a:picLocks noChangeAspect="1"/>
          </p:cNvPicPr>
          <p:nvPr/>
        </p:nvPicPr>
        <p:blipFill>
          <a:blip r:embed="rId2"/>
          <a:stretch>
            <a:fillRect/>
          </a:stretch>
        </p:blipFill>
        <p:spPr>
          <a:xfrm>
            <a:off x="3869334" y="2440526"/>
            <a:ext cx="4453332" cy="4136974"/>
          </a:xfrm>
          <a:prstGeom prst="rect">
            <a:avLst/>
          </a:prstGeom>
        </p:spPr>
      </p:pic>
      <p:sp>
        <p:nvSpPr>
          <p:cNvPr id="2" name="Slide Number Placeholder 1">
            <a:extLst>
              <a:ext uri="{FF2B5EF4-FFF2-40B4-BE49-F238E27FC236}">
                <a16:creationId xmlns:a16="http://schemas.microsoft.com/office/drawing/2014/main" id="{F6F3FDD4-4AD6-EFBB-2C22-C90FC12CA731}"/>
              </a:ext>
            </a:extLst>
          </p:cNvPr>
          <p:cNvSpPr>
            <a:spLocks noGrp="1"/>
          </p:cNvSpPr>
          <p:nvPr>
            <p:ph type="sldNum" sz="quarter" idx="12"/>
          </p:nvPr>
        </p:nvSpPr>
        <p:spPr/>
        <p:txBody>
          <a:bodyPr/>
          <a:lstStyle/>
          <a:p>
            <a:fld id="{80D56C2C-1F92-42C3-8C73-4DF80B934846}" type="slidenum">
              <a:rPr lang="en-US" smtClean="0"/>
              <a:t>27</a:t>
            </a:fld>
            <a:endParaRPr lang="en-US"/>
          </a:p>
        </p:txBody>
      </p:sp>
    </p:spTree>
    <p:extLst>
      <p:ext uri="{BB962C8B-B14F-4D97-AF65-F5344CB8AC3E}">
        <p14:creationId xmlns:p14="http://schemas.microsoft.com/office/powerpoint/2010/main" val="54669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F23A10-2502-5CF3-11F5-620AE24B14B6}"/>
              </a:ext>
            </a:extLst>
          </p:cNvPr>
          <p:cNvSpPr txBox="1"/>
          <p:nvPr/>
        </p:nvSpPr>
        <p:spPr>
          <a:xfrm>
            <a:off x="560437" y="295418"/>
            <a:ext cx="11198943" cy="2677656"/>
          </a:xfrm>
          <a:prstGeom prst="rect">
            <a:avLst/>
          </a:prstGeom>
          <a:noFill/>
        </p:spPr>
        <p:txBody>
          <a:bodyPr wrap="square">
            <a:spAutoFit/>
          </a:bodyPr>
          <a:lstStyle/>
          <a:p>
            <a:pPr algn="just"/>
            <a:r>
              <a:rPr lang="en-US" sz="2400" i="1" dirty="0"/>
              <a:t>04. The mechanism, as shown in Figure, has the dimensions of various links as follows : </a:t>
            </a:r>
          </a:p>
          <a:p>
            <a:pPr algn="just"/>
            <a:r>
              <a:rPr lang="en-US" sz="2400" i="1" dirty="0"/>
              <a:t>AB = DE = 150 mm ; BC = CD = 450 mm ; EF = 375 mm. The crank AB makes an angle of 45° with the horizontal and rotates about A in the clockwise direction at a uniform speed of 120 </a:t>
            </a:r>
            <a:r>
              <a:rPr lang="en-US" sz="2400" i="1" dirty="0" err="1"/>
              <a:t>r.p.m</a:t>
            </a:r>
            <a:r>
              <a:rPr lang="en-US" sz="2400" i="1" dirty="0"/>
              <a:t>. The lever DC oscillates about the fixed point D, which is connected to AB by the coupler BC. The block F moves in the horizontal guides, being driven by the link EF. Determine: 1. velocity of the block F, 2. angular velocity of DC, and 3. rubbing speed at the pin C which is 50 mm in diameter.</a:t>
            </a:r>
          </a:p>
        </p:txBody>
      </p:sp>
      <p:pic>
        <p:nvPicPr>
          <p:cNvPr id="6" name="Picture 5">
            <a:extLst>
              <a:ext uri="{FF2B5EF4-FFF2-40B4-BE49-F238E27FC236}">
                <a16:creationId xmlns:a16="http://schemas.microsoft.com/office/drawing/2014/main" id="{7D687B74-5553-3573-8578-FC42AEEF893F}"/>
              </a:ext>
            </a:extLst>
          </p:cNvPr>
          <p:cNvPicPr>
            <a:picLocks noChangeAspect="1"/>
          </p:cNvPicPr>
          <p:nvPr/>
        </p:nvPicPr>
        <p:blipFill>
          <a:blip r:embed="rId2"/>
          <a:stretch>
            <a:fillRect/>
          </a:stretch>
        </p:blipFill>
        <p:spPr>
          <a:xfrm>
            <a:off x="3219135" y="2973074"/>
            <a:ext cx="5753730" cy="3693197"/>
          </a:xfrm>
          <a:prstGeom prst="rect">
            <a:avLst/>
          </a:prstGeom>
        </p:spPr>
      </p:pic>
      <p:sp>
        <p:nvSpPr>
          <p:cNvPr id="2" name="Slide Number Placeholder 1">
            <a:extLst>
              <a:ext uri="{FF2B5EF4-FFF2-40B4-BE49-F238E27FC236}">
                <a16:creationId xmlns:a16="http://schemas.microsoft.com/office/drawing/2014/main" id="{C41B57FD-A056-E37A-66F6-AF3895C4E775}"/>
              </a:ext>
            </a:extLst>
          </p:cNvPr>
          <p:cNvSpPr>
            <a:spLocks noGrp="1"/>
          </p:cNvSpPr>
          <p:nvPr>
            <p:ph type="sldNum" sz="quarter" idx="12"/>
          </p:nvPr>
        </p:nvSpPr>
        <p:spPr/>
        <p:txBody>
          <a:bodyPr/>
          <a:lstStyle/>
          <a:p>
            <a:fld id="{80D56C2C-1F92-42C3-8C73-4DF80B934846}" type="slidenum">
              <a:rPr lang="en-US" smtClean="0"/>
              <a:t>28</a:t>
            </a:fld>
            <a:endParaRPr lang="en-US"/>
          </a:p>
        </p:txBody>
      </p:sp>
    </p:spTree>
    <p:extLst>
      <p:ext uri="{BB962C8B-B14F-4D97-AF65-F5344CB8AC3E}">
        <p14:creationId xmlns:p14="http://schemas.microsoft.com/office/powerpoint/2010/main" val="2920465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D00B-9696-BA40-246D-69C1ED86D20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0284845-FDF6-4201-482A-7F4BFBE598FF}"/>
              </a:ext>
            </a:extLst>
          </p:cNvPr>
          <p:cNvSpPr txBox="1"/>
          <p:nvPr/>
        </p:nvSpPr>
        <p:spPr>
          <a:xfrm>
            <a:off x="560437" y="295418"/>
            <a:ext cx="11198943" cy="2308324"/>
          </a:xfrm>
          <a:prstGeom prst="rect">
            <a:avLst/>
          </a:prstGeom>
          <a:noFill/>
        </p:spPr>
        <p:txBody>
          <a:bodyPr wrap="square">
            <a:spAutoFit/>
          </a:bodyPr>
          <a:lstStyle/>
          <a:p>
            <a:pPr algn="just"/>
            <a:r>
              <a:rPr lang="en-US" sz="2400" i="1" dirty="0"/>
              <a:t>05. In a mechanism shown in Figure, the crank OA is 100 mm long and rotates clockwise about O at 120 </a:t>
            </a:r>
            <a:r>
              <a:rPr lang="en-US" sz="2400" i="1" dirty="0" err="1"/>
              <a:t>r.p.m</a:t>
            </a:r>
            <a:r>
              <a:rPr lang="en-US" sz="2400" i="1" dirty="0"/>
              <a:t>. The connecting rod AB is 400 mm long. At a point C on AB, 150 mm from A, the rod CE 350 mm long is attached. This rod CE slides in a slot in a trunnion at D. The end E is connected by a link EF, 300 mm long to the horizontally moving slider F. For the mechanism in the position shown, find 1. velocity of F, 2. velocity of sliding of CE in the trunnion, and 3. angular velocity of CE.</a:t>
            </a:r>
          </a:p>
        </p:txBody>
      </p:sp>
      <p:pic>
        <p:nvPicPr>
          <p:cNvPr id="3" name="Picture 2">
            <a:extLst>
              <a:ext uri="{FF2B5EF4-FFF2-40B4-BE49-F238E27FC236}">
                <a16:creationId xmlns:a16="http://schemas.microsoft.com/office/drawing/2014/main" id="{E1316B08-12F8-A95F-56AA-16695984DC3E}"/>
              </a:ext>
            </a:extLst>
          </p:cNvPr>
          <p:cNvPicPr>
            <a:picLocks noChangeAspect="1"/>
          </p:cNvPicPr>
          <p:nvPr/>
        </p:nvPicPr>
        <p:blipFill>
          <a:blip r:embed="rId2"/>
          <a:stretch>
            <a:fillRect/>
          </a:stretch>
        </p:blipFill>
        <p:spPr>
          <a:xfrm>
            <a:off x="2676828" y="2863279"/>
            <a:ext cx="5403998" cy="3699303"/>
          </a:xfrm>
          <a:prstGeom prst="rect">
            <a:avLst/>
          </a:prstGeom>
        </p:spPr>
      </p:pic>
      <p:sp>
        <p:nvSpPr>
          <p:cNvPr id="2" name="Slide Number Placeholder 1">
            <a:extLst>
              <a:ext uri="{FF2B5EF4-FFF2-40B4-BE49-F238E27FC236}">
                <a16:creationId xmlns:a16="http://schemas.microsoft.com/office/drawing/2014/main" id="{3304E98A-3573-7222-860F-2911FE638E0B}"/>
              </a:ext>
            </a:extLst>
          </p:cNvPr>
          <p:cNvSpPr>
            <a:spLocks noGrp="1"/>
          </p:cNvSpPr>
          <p:nvPr>
            <p:ph type="sldNum" sz="quarter" idx="12"/>
          </p:nvPr>
        </p:nvSpPr>
        <p:spPr/>
        <p:txBody>
          <a:bodyPr/>
          <a:lstStyle/>
          <a:p>
            <a:fld id="{80D56C2C-1F92-42C3-8C73-4DF80B934846}" type="slidenum">
              <a:rPr lang="en-US" smtClean="0"/>
              <a:t>29</a:t>
            </a:fld>
            <a:endParaRPr lang="en-US"/>
          </a:p>
        </p:txBody>
      </p:sp>
    </p:spTree>
    <p:extLst>
      <p:ext uri="{BB962C8B-B14F-4D97-AF65-F5344CB8AC3E}">
        <p14:creationId xmlns:p14="http://schemas.microsoft.com/office/powerpoint/2010/main" val="56422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494B-CD4F-B82E-D41A-1FBCA874A9F9}"/>
              </a:ext>
            </a:extLst>
          </p:cNvPr>
          <p:cNvSpPr>
            <a:spLocks noGrp="1"/>
          </p:cNvSpPr>
          <p:nvPr>
            <p:ph type="title"/>
          </p:nvPr>
        </p:nvSpPr>
        <p:spPr/>
        <p:txBody>
          <a:bodyPr/>
          <a:lstStyle/>
          <a:p>
            <a:r>
              <a:rPr lang="en-US" dirty="0"/>
              <a:t>Linkages</a:t>
            </a:r>
          </a:p>
        </p:txBody>
      </p:sp>
      <p:sp>
        <p:nvSpPr>
          <p:cNvPr id="4" name="TextBox 3">
            <a:extLst>
              <a:ext uri="{FF2B5EF4-FFF2-40B4-BE49-F238E27FC236}">
                <a16:creationId xmlns:a16="http://schemas.microsoft.com/office/drawing/2014/main" id="{BCC269AC-5C4E-5C74-BE14-5508B5BF46F5}"/>
              </a:ext>
            </a:extLst>
          </p:cNvPr>
          <p:cNvSpPr txBox="1"/>
          <p:nvPr/>
        </p:nvSpPr>
        <p:spPr>
          <a:xfrm>
            <a:off x="924231" y="1690688"/>
            <a:ext cx="10609007" cy="3108543"/>
          </a:xfrm>
          <a:prstGeom prst="rect">
            <a:avLst/>
          </a:prstGeom>
          <a:noFill/>
        </p:spPr>
        <p:txBody>
          <a:bodyPr wrap="square">
            <a:spAutoFit/>
          </a:bodyPr>
          <a:lstStyle/>
          <a:p>
            <a:pPr algn="just"/>
            <a:r>
              <a:rPr lang="en-US" sz="2800" b="1" dirty="0"/>
              <a:t>Link </a:t>
            </a:r>
          </a:p>
          <a:p>
            <a:pPr algn="just"/>
            <a:r>
              <a:rPr lang="en-US" sz="2800" dirty="0"/>
              <a:t>A rigid body having two or more pairing elements which connect to other bodies for the purpose of transmitting force or motion. </a:t>
            </a:r>
          </a:p>
          <a:p>
            <a:pPr algn="just"/>
            <a:endParaRPr lang="en-US" sz="2800" b="1" dirty="0"/>
          </a:p>
          <a:p>
            <a:pPr algn="just"/>
            <a:r>
              <a:rPr lang="en-US" sz="2800" b="1" dirty="0"/>
              <a:t>Kinematic link </a:t>
            </a:r>
          </a:p>
          <a:p>
            <a:pPr algn="just"/>
            <a:r>
              <a:rPr lang="en-US" sz="2800" dirty="0"/>
              <a:t>A resistant body in a machine which moves relative to another resistant body. </a:t>
            </a:r>
          </a:p>
        </p:txBody>
      </p:sp>
      <p:sp>
        <p:nvSpPr>
          <p:cNvPr id="5" name="Slide Number Placeholder 4">
            <a:extLst>
              <a:ext uri="{FF2B5EF4-FFF2-40B4-BE49-F238E27FC236}">
                <a16:creationId xmlns:a16="http://schemas.microsoft.com/office/drawing/2014/main" id="{237B726B-3765-3489-7131-89D54C169A02}"/>
              </a:ext>
            </a:extLst>
          </p:cNvPr>
          <p:cNvSpPr>
            <a:spLocks noGrp="1"/>
          </p:cNvSpPr>
          <p:nvPr>
            <p:ph type="sldNum" sz="quarter" idx="12"/>
          </p:nvPr>
        </p:nvSpPr>
        <p:spPr/>
        <p:txBody>
          <a:bodyPr/>
          <a:lstStyle/>
          <a:p>
            <a:fld id="{80D56C2C-1F92-42C3-8C73-4DF80B934846}" type="slidenum">
              <a:rPr lang="en-US" smtClean="0"/>
              <a:t>3</a:t>
            </a:fld>
            <a:endParaRPr lang="en-US"/>
          </a:p>
        </p:txBody>
      </p:sp>
    </p:spTree>
    <p:extLst>
      <p:ext uri="{BB962C8B-B14F-4D97-AF65-F5344CB8AC3E}">
        <p14:creationId xmlns:p14="http://schemas.microsoft.com/office/powerpoint/2010/main" val="3911665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AC1-961A-4298-B21D-E787B52FB3C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6810E4-CD14-230A-D610-E228C461367E}"/>
              </a:ext>
            </a:extLst>
          </p:cNvPr>
          <p:cNvSpPr txBox="1"/>
          <p:nvPr/>
        </p:nvSpPr>
        <p:spPr>
          <a:xfrm>
            <a:off x="560437" y="295418"/>
            <a:ext cx="11198943" cy="1938992"/>
          </a:xfrm>
          <a:prstGeom prst="rect">
            <a:avLst/>
          </a:prstGeom>
          <a:noFill/>
        </p:spPr>
        <p:txBody>
          <a:bodyPr wrap="square">
            <a:spAutoFit/>
          </a:bodyPr>
          <a:lstStyle/>
          <a:p>
            <a:pPr algn="just"/>
            <a:r>
              <a:rPr lang="en-US" sz="2400" i="1" dirty="0"/>
              <a:t>06. In a mechanism as shown in Figure, the various dimensions are : OC = 125 mm ; CP = 500 mm ; PA = 125 mm ; AQ = 250 mm and QE = 125 mm. The slider P translates along an axis which is 25 mm vertically below point O. The crank OC rotates uniformly at 120 </a:t>
            </a:r>
            <a:r>
              <a:rPr lang="en-US" sz="2400" i="1" dirty="0" err="1"/>
              <a:t>r.p.m</a:t>
            </a:r>
            <a:r>
              <a:rPr lang="en-US" sz="2400" i="1" dirty="0"/>
              <a:t>. in the anti-clockwise direction. The bell crank lever AQE rocks about fixed </a:t>
            </a:r>
            <a:r>
              <a:rPr lang="en-US" sz="2400" i="1" dirty="0" err="1"/>
              <a:t>centre</a:t>
            </a:r>
            <a:r>
              <a:rPr lang="en-US" sz="2400" i="1" dirty="0"/>
              <a:t> Q. Draw the velocity diagram and calculate the absolute velocity of point E of the lever.</a:t>
            </a:r>
          </a:p>
        </p:txBody>
      </p:sp>
      <p:pic>
        <p:nvPicPr>
          <p:cNvPr id="5" name="Picture 4">
            <a:extLst>
              <a:ext uri="{FF2B5EF4-FFF2-40B4-BE49-F238E27FC236}">
                <a16:creationId xmlns:a16="http://schemas.microsoft.com/office/drawing/2014/main" id="{C463CB47-B3B7-D69A-9304-092F363F5BB5}"/>
              </a:ext>
            </a:extLst>
          </p:cNvPr>
          <p:cNvPicPr>
            <a:picLocks noChangeAspect="1"/>
          </p:cNvPicPr>
          <p:nvPr/>
        </p:nvPicPr>
        <p:blipFill>
          <a:blip r:embed="rId2"/>
          <a:stretch>
            <a:fillRect/>
          </a:stretch>
        </p:blipFill>
        <p:spPr>
          <a:xfrm>
            <a:off x="2073205" y="2542792"/>
            <a:ext cx="8045590" cy="3882138"/>
          </a:xfrm>
          <a:prstGeom prst="rect">
            <a:avLst/>
          </a:prstGeom>
        </p:spPr>
      </p:pic>
      <p:sp>
        <p:nvSpPr>
          <p:cNvPr id="2" name="Slide Number Placeholder 1">
            <a:extLst>
              <a:ext uri="{FF2B5EF4-FFF2-40B4-BE49-F238E27FC236}">
                <a16:creationId xmlns:a16="http://schemas.microsoft.com/office/drawing/2014/main" id="{1AD5CEDC-B145-AA91-C23A-94E3A00DECB2}"/>
              </a:ext>
            </a:extLst>
          </p:cNvPr>
          <p:cNvSpPr>
            <a:spLocks noGrp="1"/>
          </p:cNvSpPr>
          <p:nvPr>
            <p:ph type="sldNum" sz="quarter" idx="12"/>
          </p:nvPr>
        </p:nvSpPr>
        <p:spPr/>
        <p:txBody>
          <a:bodyPr/>
          <a:lstStyle/>
          <a:p>
            <a:fld id="{80D56C2C-1F92-42C3-8C73-4DF80B934846}" type="slidenum">
              <a:rPr lang="en-US" smtClean="0"/>
              <a:t>30</a:t>
            </a:fld>
            <a:endParaRPr lang="en-US"/>
          </a:p>
        </p:txBody>
      </p:sp>
    </p:spTree>
    <p:extLst>
      <p:ext uri="{BB962C8B-B14F-4D97-AF65-F5344CB8AC3E}">
        <p14:creationId xmlns:p14="http://schemas.microsoft.com/office/powerpoint/2010/main" val="3601537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3F4A4-6D31-CB16-C772-428249B1C94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B096342-1992-CAED-345C-341EA94AF35B}"/>
              </a:ext>
            </a:extLst>
          </p:cNvPr>
          <p:cNvSpPr txBox="1"/>
          <p:nvPr/>
        </p:nvSpPr>
        <p:spPr>
          <a:xfrm>
            <a:off x="560437" y="295418"/>
            <a:ext cx="11198943" cy="1938992"/>
          </a:xfrm>
          <a:prstGeom prst="rect">
            <a:avLst/>
          </a:prstGeom>
          <a:noFill/>
        </p:spPr>
        <p:txBody>
          <a:bodyPr wrap="square">
            <a:spAutoFit/>
          </a:bodyPr>
          <a:lstStyle/>
          <a:p>
            <a:pPr algn="just"/>
            <a:r>
              <a:rPr lang="en-US" sz="2400" i="1" dirty="0"/>
              <a:t>07. A quick return mechanism of the crank and slotted lever type shaping machine is shown in Fig. The dimensions of the various links are as follows : O</a:t>
            </a:r>
            <a:r>
              <a:rPr lang="en-US" sz="2400" i="1" baseline="-25000" dirty="0"/>
              <a:t>1</a:t>
            </a:r>
            <a:r>
              <a:rPr lang="en-US" sz="2400" i="1" dirty="0"/>
              <a:t>O</a:t>
            </a:r>
            <a:r>
              <a:rPr lang="en-US" sz="2400" i="1" baseline="-25000" dirty="0"/>
              <a:t>2</a:t>
            </a:r>
            <a:r>
              <a:rPr lang="en-US" sz="2400" i="1" dirty="0"/>
              <a:t> = 800 mm ; O</a:t>
            </a:r>
            <a:r>
              <a:rPr lang="en-US" sz="2400" i="1" baseline="-25000" dirty="0"/>
              <a:t>1</a:t>
            </a:r>
            <a:r>
              <a:rPr lang="en-US" sz="2400" i="1" dirty="0"/>
              <a:t> B = 300 mm ; O</a:t>
            </a:r>
            <a:r>
              <a:rPr lang="en-US" sz="2400" i="1" baseline="-25000" dirty="0"/>
              <a:t>2</a:t>
            </a:r>
            <a:r>
              <a:rPr lang="en-US" sz="2400" i="1" dirty="0"/>
              <a:t>D = 1300 mm ; DR = 400 mm. The crank O</a:t>
            </a:r>
            <a:r>
              <a:rPr lang="en-US" sz="2400" i="1" baseline="-25000" dirty="0"/>
              <a:t>1</a:t>
            </a:r>
            <a:r>
              <a:rPr lang="en-US" sz="2400" i="1" dirty="0"/>
              <a:t>B makes an angle of 45° with the vertical and rotates at 40 </a:t>
            </a:r>
            <a:r>
              <a:rPr lang="en-US" sz="2400" i="1" dirty="0" err="1"/>
              <a:t>r.p.m</a:t>
            </a:r>
            <a:r>
              <a:rPr lang="en-US" sz="2400" i="1" dirty="0"/>
              <a:t>. in the counter clockwise direction. Find : 1. velocity of the ram R, or the velocity of the cutting tool, and 2. angular velocity of link O</a:t>
            </a:r>
            <a:r>
              <a:rPr lang="en-US" sz="2400" i="1" baseline="-25000" dirty="0"/>
              <a:t>2</a:t>
            </a:r>
            <a:r>
              <a:rPr lang="en-US" sz="2400" i="1" dirty="0"/>
              <a:t> D.</a:t>
            </a:r>
          </a:p>
        </p:txBody>
      </p:sp>
      <p:pic>
        <p:nvPicPr>
          <p:cNvPr id="3" name="Picture 2">
            <a:extLst>
              <a:ext uri="{FF2B5EF4-FFF2-40B4-BE49-F238E27FC236}">
                <a16:creationId xmlns:a16="http://schemas.microsoft.com/office/drawing/2014/main" id="{E1CC833C-802D-25F5-36E0-17E33A418A3F}"/>
              </a:ext>
            </a:extLst>
          </p:cNvPr>
          <p:cNvPicPr>
            <a:picLocks noChangeAspect="1"/>
          </p:cNvPicPr>
          <p:nvPr/>
        </p:nvPicPr>
        <p:blipFill>
          <a:blip r:embed="rId2"/>
          <a:stretch>
            <a:fillRect/>
          </a:stretch>
        </p:blipFill>
        <p:spPr>
          <a:xfrm>
            <a:off x="4345470" y="2317095"/>
            <a:ext cx="3501060" cy="4540905"/>
          </a:xfrm>
          <a:prstGeom prst="rect">
            <a:avLst/>
          </a:prstGeom>
        </p:spPr>
      </p:pic>
      <p:sp>
        <p:nvSpPr>
          <p:cNvPr id="2" name="Slide Number Placeholder 1">
            <a:extLst>
              <a:ext uri="{FF2B5EF4-FFF2-40B4-BE49-F238E27FC236}">
                <a16:creationId xmlns:a16="http://schemas.microsoft.com/office/drawing/2014/main" id="{F55C0DE0-7E8A-8F29-76EC-8E0FF5497EC6}"/>
              </a:ext>
            </a:extLst>
          </p:cNvPr>
          <p:cNvSpPr>
            <a:spLocks noGrp="1"/>
          </p:cNvSpPr>
          <p:nvPr>
            <p:ph type="sldNum" sz="quarter" idx="12"/>
          </p:nvPr>
        </p:nvSpPr>
        <p:spPr/>
        <p:txBody>
          <a:bodyPr/>
          <a:lstStyle/>
          <a:p>
            <a:fld id="{80D56C2C-1F92-42C3-8C73-4DF80B934846}" type="slidenum">
              <a:rPr lang="en-US" smtClean="0"/>
              <a:t>31</a:t>
            </a:fld>
            <a:endParaRPr lang="en-US"/>
          </a:p>
        </p:txBody>
      </p:sp>
    </p:spTree>
    <p:extLst>
      <p:ext uri="{BB962C8B-B14F-4D97-AF65-F5344CB8AC3E}">
        <p14:creationId xmlns:p14="http://schemas.microsoft.com/office/powerpoint/2010/main" val="165717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8621-8339-137F-8B3E-D70B5CF6EF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4B8F32A-EEDE-88E3-F485-E03B38C06AEB}"/>
              </a:ext>
            </a:extLst>
          </p:cNvPr>
          <p:cNvSpPr txBox="1"/>
          <p:nvPr/>
        </p:nvSpPr>
        <p:spPr>
          <a:xfrm>
            <a:off x="560437" y="295418"/>
            <a:ext cx="11198943" cy="2308324"/>
          </a:xfrm>
          <a:prstGeom prst="rect">
            <a:avLst/>
          </a:prstGeom>
          <a:noFill/>
        </p:spPr>
        <p:txBody>
          <a:bodyPr wrap="square">
            <a:spAutoFit/>
          </a:bodyPr>
          <a:lstStyle/>
          <a:p>
            <a:pPr algn="just"/>
            <a:r>
              <a:rPr lang="en-US" sz="2400" i="1" dirty="0"/>
              <a:t>08. Figure shows the structure of Whitworth quick return mechanism used in reciprocating machine tools. The various dimensions of the tool are as follows : OQ = 100 mm ; OP = 200 mm, RQ = 150 mm and RS = 500 mm. The crank OP makes an angle of 60° with the vertical. Determine the velocity of the slider S (cutting tool) when the crank rotates at 120 </a:t>
            </a:r>
            <a:r>
              <a:rPr lang="en-US" sz="2400" i="1" dirty="0" err="1"/>
              <a:t>r.p.m</a:t>
            </a:r>
            <a:r>
              <a:rPr lang="en-US" sz="2400" i="1" dirty="0"/>
              <a:t>. clockwise. Find also the angular velocity of the link RS and the velocity of the sliding block T on the slotted lever QT.</a:t>
            </a:r>
          </a:p>
        </p:txBody>
      </p:sp>
      <p:pic>
        <p:nvPicPr>
          <p:cNvPr id="5" name="Picture 4">
            <a:extLst>
              <a:ext uri="{FF2B5EF4-FFF2-40B4-BE49-F238E27FC236}">
                <a16:creationId xmlns:a16="http://schemas.microsoft.com/office/drawing/2014/main" id="{28B722C6-9B4C-8DE8-786E-0FBC35D77D26}"/>
              </a:ext>
            </a:extLst>
          </p:cNvPr>
          <p:cNvPicPr>
            <a:picLocks noChangeAspect="1"/>
          </p:cNvPicPr>
          <p:nvPr/>
        </p:nvPicPr>
        <p:blipFill>
          <a:blip r:embed="rId2"/>
          <a:stretch>
            <a:fillRect/>
          </a:stretch>
        </p:blipFill>
        <p:spPr>
          <a:xfrm>
            <a:off x="3692588" y="3042401"/>
            <a:ext cx="4934639" cy="3172268"/>
          </a:xfrm>
          <a:prstGeom prst="rect">
            <a:avLst/>
          </a:prstGeom>
        </p:spPr>
      </p:pic>
      <p:sp>
        <p:nvSpPr>
          <p:cNvPr id="2" name="Slide Number Placeholder 1">
            <a:extLst>
              <a:ext uri="{FF2B5EF4-FFF2-40B4-BE49-F238E27FC236}">
                <a16:creationId xmlns:a16="http://schemas.microsoft.com/office/drawing/2014/main" id="{0DAD0862-4ADD-EFD9-EBFA-B1FA2798D601}"/>
              </a:ext>
            </a:extLst>
          </p:cNvPr>
          <p:cNvSpPr>
            <a:spLocks noGrp="1"/>
          </p:cNvSpPr>
          <p:nvPr>
            <p:ph type="sldNum" sz="quarter" idx="12"/>
          </p:nvPr>
        </p:nvSpPr>
        <p:spPr/>
        <p:txBody>
          <a:bodyPr/>
          <a:lstStyle/>
          <a:p>
            <a:fld id="{80D56C2C-1F92-42C3-8C73-4DF80B934846}" type="slidenum">
              <a:rPr lang="en-US" smtClean="0"/>
              <a:t>32</a:t>
            </a:fld>
            <a:endParaRPr lang="en-US"/>
          </a:p>
        </p:txBody>
      </p:sp>
    </p:spTree>
    <p:extLst>
      <p:ext uri="{BB962C8B-B14F-4D97-AF65-F5344CB8AC3E}">
        <p14:creationId xmlns:p14="http://schemas.microsoft.com/office/powerpoint/2010/main" val="1083535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B4165-C5D9-AD89-AA4E-9378310168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CE8EB05-4A91-902F-D538-F65CAFEF7B40}"/>
              </a:ext>
            </a:extLst>
          </p:cNvPr>
          <p:cNvSpPr txBox="1"/>
          <p:nvPr/>
        </p:nvSpPr>
        <p:spPr>
          <a:xfrm>
            <a:off x="560437" y="295418"/>
            <a:ext cx="11198943" cy="1569660"/>
          </a:xfrm>
          <a:prstGeom prst="rect">
            <a:avLst/>
          </a:prstGeom>
          <a:noFill/>
        </p:spPr>
        <p:txBody>
          <a:bodyPr wrap="square">
            <a:spAutoFit/>
          </a:bodyPr>
          <a:lstStyle/>
          <a:p>
            <a:pPr algn="just"/>
            <a:r>
              <a:rPr lang="en-US" sz="2400" i="1" dirty="0"/>
              <a:t>09. The dimensions of the various links of a pneumatic riveter, as shown in Figure, are as follows : OA = 175 mm ; AB = 180 mm ; AD = 500 mm ; and BC = 325 mm. Find the velocity ratio between C and ram D when OB is vertical when OA crank rotates with 100 </a:t>
            </a:r>
            <a:r>
              <a:rPr lang="en-US" sz="2400" i="1" dirty="0" err="1"/>
              <a:t>r.p.m</a:t>
            </a:r>
            <a:r>
              <a:rPr lang="en-US" sz="2400" i="1" dirty="0"/>
              <a:t>. using velocity vector diagram.</a:t>
            </a:r>
          </a:p>
        </p:txBody>
      </p:sp>
      <p:pic>
        <p:nvPicPr>
          <p:cNvPr id="3" name="Picture 2">
            <a:extLst>
              <a:ext uri="{FF2B5EF4-FFF2-40B4-BE49-F238E27FC236}">
                <a16:creationId xmlns:a16="http://schemas.microsoft.com/office/drawing/2014/main" id="{CC1604E3-CE48-749E-E029-E2B19ACF47E9}"/>
              </a:ext>
            </a:extLst>
          </p:cNvPr>
          <p:cNvPicPr>
            <a:picLocks noChangeAspect="1"/>
          </p:cNvPicPr>
          <p:nvPr/>
        </p:nvPicPr>
        <p:blipFill>
          <a:blip r:embed="rId4"/>
          <a:stretch>
            <a:fillRect/>
          </a:stretch>
        </p:blipFill>
        <p:spPr>
          <a:xfrm>
            <a:off x="1285017" y="2409677"/>
            <a:ext cx="3841709" cy="3946673"/>
          </a:xfrm>
          <a:prstGeom prst="rect">
            <a:avLst/>
          </a:prstGeom>
        </p:spPr>
      </p:pic>
      <p:sp>
        <p:nvSpPr>
          <p:cNvPr id="2" name="Slide Number Placeholder 1">
            <a:extLst>
              <a:ext uri="{FF2B5EF4-FFF2-40B4-BE49-F238E27FC236}">
                <a16:creationId xmlns:a16="http://schemas.microsoft.com/office/drawing/2014/main" id="{F608E7F1-C4B0-DA3E-F944-85DD17B42FDB}"/>
              </a:ext>
            </a:extLst>
          </p:cNvPr>
          <p:cNvSpPr>
            <a:spLocks noGrp="1"/>
          </p:cNvSpPr>
          <p:nvPr>
            <p:ph type="sldNum" sz="quarter" idx="12"/>
          </p:nvPr>
        </p:nvSpPr>
        <p:spPr/>
        <p:txBody>
          <a:bodyPr/>
          <a:lstStyle/>
          <a:p>
            <a:fld id="{80D56C2C-1F92-42C3-8C73-4DF80B934846}" type="slidenum">
              <a:rPr lang="en-US" smtClean="0"/>
              <a:t>33</a:t>
            </a:fld>
            <a:endParaRPr lang="en-US"/>
          </a:p>
        </p:txBody>
      </p:sp>
      <p:pic>
        <p:nvPicPr>
          <p:cNvPr id="5" name="Recording 2025-07-07 001118">
            <a:hlinkClick r:id="" action="ppaction://media"/>
            <a:extLst>
              <a:ext uri="{FF2B5EF4-FFF2-40B4-BE49-F238E27FC236}">
                <a16:creationId xmlns:a16="http://schemas.microsoft.com/office/drawing/2014/main" id="{98DAC297-7E05-714D-82D7-21701C8FE70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3891"/>
          <a:stretch>
            <a:fillRect/>
          </a:stretch>
        </p:blipFill>
        <p:spPr>
          <a:xfrm>
            <a:off x="6645747" y="1503983"/>
            <a:ext cx="5113633" cy="5315462"/>
          </a:xfrm>
          <a:prstGeom prst="rect">
            <a:avLst/>
          </a:prstGeom>
        </p:spPr>
      </p:pic>
    </p:spTree>
    <p:extLst>
      <p:ext uri="{BB962C8B-B14F-4D97-AF65-F5344CB8AC3E}">
        <p14:creationId xmlns:p14="http://schemas.microsoft.com/office/powerpoint/2010/main" val="403496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92F5C-0A93-1CE1-9889-A2EB158A4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B4E3C-EBE8-F4CC-18DE-234052C12BC2}"/>
              </a:ext>
            </a:extLst>
          </p:cNvPr>
          <p:cNvSpPr>
            <a:spLocks noGrp="1"/>
          </p:cNvSpPr>
          <p:nvPr>
            <p:ph type="title"/>
          </p:nvPr>
        </p:nvSpPr>
        <p:spPr/>
        <p:txBody>
          <a:bodyPr/>
          <a:lstStyle/>
          <a:p>
            <a:r>
              <a:rPr lang="en-US" b="1" i="1" dirty="0"/>
              <a:t>Acceleration Vector Diagram</a:t>
            </a:r>
          </a:p>
        </p:txBody>
      </p:sp>
      <p:sp>
        <p:nvSpPr>
          <p:cNvPr id="3" name="Text Placeholder 2">
            <a:extLst>
              <a:ext uri="{FF2B5EF4-FFF2-40B4-BE49-F238E27FC236}">
                <a16:creationId xmlns:a16="http://schemas.microsoft.com/office/drawing/2014/main" id="{8E7EDF85-7254-80B1-C64D-C79693C44349}"/>
              </a:ext>
            </a:extLst>
          </p:cNvPr>
          <p:cNvSpPr>
            <a:spLocks noGrp="1"/>
          </p:cNvSpPr>
          <p:nvPr>
            <p:ph type="body" idx="1"/>
          </p:nvPr>
        </p:nvSpPr>
        <p:spPr/>
        <p:txBody>
          <a:bodyPr/>
          <a:lstStyle/>
          <a:p>
            <a:r>
              <a:rPr lang="en-US" dirty="0"/>
              <a:t>Section 3</a:t>
            </a:r>
          </a:p>
        </p:txBody>
      </p:sp>
      <p:sp>
        <p:nvSpPr>
          <p:cNvPr id="4" name="Slide Number Placeholder 3">
            <a:extLst>
              <a:ext uri="{FF2B5EF4-FFF2-40B4-BE49-F238E27FC236}">
                <a16:creationId xmlns:a16="http://schemas.microsoft.com/office/drawing/2014/main" id="{179E0268-89EB-E6BA-9CD2-42E2AF11CE5D}"/>
              </a:ext>
            </a:extLst>
          </p:cNvPr>
          <p:cNvSpPr>
            <a:spLocks noGrp="1"/>
          </p:cNvSpPr>
          <p:nvPr>
            <p:ph type="sldNum" sz="quarter" idx="12"/>
          </p:nvPr>
        </p:nvSpPr>
        <p:spPr/>
        <p:txBody>
          <a:bodyPr/>
          <a:lstStyle/>
          <a:p>
            <a:fld id="{80D56C2C-1F92-42C3-8C73-4DF80B934846}" type="slidenum">
              <a:rPr lang="en-US" smtClean="0"/>
              <a:t>34</a:t>
            </a:fld>
            <a:endParaRPr lang="en-US"/>
          </a:p>
        </p:txBody>
      </p:sp>
    </p:spTree>
    <p:extLst>
      <p:ext uri="{BB962C8B-B14F-4D97-AF65-F5344CB8AC3E}">
        <p14:creationId xmlns:p14="http://schemas.microsoft.com/office/powerpoint/2010/main" val="140518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C069-9E8D-7CD2-8715-5BDFCE051765}"/>
              </a:ext>
            </a:extLst>
          </p:cNvPr>
          <p:cNvSpPr>
            <a:spLocks noGrp="1"/>
          </p:cNvSpPr>
          <p:nvPr>
            <p:ph type="title"/>
          </p:nvPr>
        </p:nvSpPr>
        <p:spPr/>
        <p:txBody>
          <a:bodyPr/>
          <a:lstStyle/>
          <a:p>
            <a:r>
              <a:rPr lang="en-US" b="1" dirty="0"/>
              <a:t>Theory</a:t>
            </a:r>
          </a:p>
        </p:txBody>
      </p:sp>
      <p:pic>
        <p:nvPicPr>
          <p:cNvPr id="1026" name="Picture 2" descr="Why does radial acceleration act toward the center?">
            <a:extLst>
              <a:ext uri="{FF2B5EF4-FFF2-40B4-BE49-F238E27FC236}">
                <a16:creationId xmlns:a16="http://schemas.microsoft.com/office/drawing/2014/main" id="{9125B320-5E0E-7A5E-73A6-2340AEB2BB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 r="1125"/>
          <a:stretch>
            <a:fillRect/>
          </a:stretch>
        </p:blipFill>
        <p:spPr bwMode="auto">
          <a:xfrm>
            <a:off x="1828800" y="1602197"/>
            <a:ext cx="9094840" cy="4287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EB0CFE-1D49-1828-5FB5-D9A837B4FDAC}"/>
              </a:ext>
            </a:extLst>
          </p:cNvPr>
          <p:cNvSpPr txBox="1"/>
          <p:nvPr/>
        </p:nvSpPr>
        <p:spPr>
          <a:xfrm>
            <a:off x="6626942" y="3824748"/>
            <a:ext cx="2096408" cy="307777"/>
          </a:xfrm>
          <a:prstGeom prst="rect">
            <a:avLst/>
          </a:prstGeom>
          <a:noFill/>
        </p:spPr>
        <p:txBody>
          <a:bodyPr wrap="none" rtlCol="0">
            <a:spAutoFit/>
          </a:bodyPr>
          <a:lstStyle/>
          <a:p>
            <a:r>
              <a:rPr lang="en-US" sz="1400" b="1" dirty="0"/>
              <a:t>(centripetal acceleration) </a:t>
            </a:r>
          </a:p>
        </p:txBody>
      </p:sp>
      <p:sp>
        <p:nvSpPr>
          <p:cNvPr id="4" name="Slide Number Placeholder 3">
            <a:extLst>
              <a:ext uri="{FF2B5EF4-FFF2-40B4-BE49-F238E27FC236}">
                <a16:creationId xmlns:a16="http://schemas.microsoft.com/office/drawing/2014/main" id="{E4889B3E-0A83-EC64-CAA8-E2B705D33E05}"/>
              </a:ext>
            </a:extLst>
          </p:cNvPr>
          <p:cNvSpPr>
            <a:spLocks noGrp="1"/>
          </p:cNvSpPr>
          <p:nvPr>
            <p:ph type="sldNum" sz="quarter" idx="12"/>
          </p:nvPr>
        </p:nvSpPr>
        <p:spPr/>
        <p:txBody>
          <a:bodyPr/>
          <a:lstStyle/>
          <a:p>
            <a:fld id="{80D56C2C-1F92-42C3-8C73-4DF80B934846}" type="slidenum">
              <a:rPr lang="en-US" smtClean="0"/>
              <a:t>35</a:t>
            </a:fld>
            <a:endParaRPr lang="en-US"/>
          </a:p>
        </p:txBody>
      </p:sp>
    </p:spTree>
    <p:extLst>
      <p:ext uri="{BB962C8B-B14F-4D97-AF65-F5344CB8AC3E}">
        <p14:creationId xmlns:p14="http://schemas.microsoft.com/office/powerpoint/2010/main" val="489135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EFE47-3882-6CA0-48E7-2C35A696FB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F34EF3-3FB9-F841-A965-947DC2512B77}"/>
              </a:ext>
            </a:extLst>
          </p:cNvPr>
          <p:cNvSpPr txBox="1"/>
          <p:nvPr/>
        </p:nvSpPr>
        <p:spPr>
          <a:xfrm>
            <a:off x="560437" y="295418"/>
            <a:ext cx="11198943" cy="1938992"/>
          </a:xfrm>
          <a:prstGeom prst="rect">
            <a:avLst/>
          </a:prstGeom>
          <a:noFill/>
        </p:spPr>
        <p:txBody>
          <a:bodyPr wrap="square">
            <a:spAutoFit/>
          </a:bodyPr>
          <a:lstStyle/>
          <a:p>
            <a:pPr algn="just"/>
            <a:r>
              <a:rPr lang="en-US" sz="2400" i="1" dirty="0"/>
              <a:t>The crank of a slider crank mechanism rotates clockwise at a constant speed of 300 </a:t>
            </a:r>
            <a:r>
              <a:rPr lang="en-US" sz="2400" i="1" dirty="0" err="1"/>
              <a:t>r.p.m</a:t>
            </a:r>
            <a:r>
              <a:rPr lang="en-US" sz="2400" i="1" dirty="0"/>
              <a:t>. The crank is 150 mm and the connecting rod is 600 mm long. Determine : 1. linear velocity and acceleration of the midpoint of the connecting rod, and 2. angular velocity and angular acceleration of the connecting rod, at a crank angle of 45° from inner dead </a:t>
            </a:r>
            <a:r>
              <a:rPr lang="en-US" sz="2400" i="1" dirty="0" err="1"/>
              <a:t>centre</a:t>
            </a:r>
            <a:r>
              <a:rPr lang="en-US" sz="2400" i="1" dirty="0"/>
              <a:t> position. </a:t>
            </a:r>
          </a:p>
        </p:txBody>
      </p:sp>
      <p:pic>
        <p:nvPicPr>
          <p:cNvPr id="5" name="Picture 4">
            <a:extLst>
              <a:ext uri="{FF2B5EF4-FFF2-40B4-BE49-F238E27FC236}">
                <a16:creationId xmlns:a16="http://schemas.microsoft.com/office/drawing/2014/main" id="{946FBB68-48CD-D8EC-4381-17E399B8939A}"/>
              </a:ext>
            </a:extLst>
          </p:cNvPr>
          <p:cNvPicPr>
            <a:picLocks noChangeAspect="1"/>
          </p:cNvPicPr>
          <p:nvPr/>
        </p:nvPicPr>
        <p:blipFill>
          <a:blip r:embed="rId2"/>
          <a:stretch>
            <a:fillRect/>
          </a:stretch>
        </p:blipFill>
        <p:spPr>
          <a:xfrm>
            <a:off x="3386513" y="2671788"/>
            <a:ext cx="5418973" cy="2332831"/>
          </a:xfrm>
          <a:prstGeom prst="rect">
            <a:avLst/>
          </a:prstGeom>
        </p:spPr>
      </p:pic>
      <p:sp>
        <p:nvSpPr>
          <p:cNvPr id="2" name="Slide Number Placeholder 1">
            <a:extLst>
              <a:ext uri="{FF2B5EF4-FFF2-40B4-BE49-F238E27FC236}">
                <a16:creationId xmlns:a16="http://schemas.microsoft.com/office/drawing/2014/main" id="{7032F368-0BD8-ECDC-875C-16B93B6EAA9E}"/>
              </a:ext>
            </a:extLst>
          </p:cNvPr>
          <p:cNvSpPr>
            <a:spLocks noGrp="1"/>
          </p:cNvSpPr>
          <p:nvPr>
            <p:ph type="sldNum" sz="quarter" idx="12"/>
          </p:nvPr>
        </p:nvSpPr>
        <p:spPr/>
        <p:txBody>
          <a:bodyPr/>
          <a:lstStyle/>
          <a:p>
            <a:fld id="{80D56C2C-1F92-42C3-8C73-4DF80B934846}" type="slidenum">
              <a:rPr lang="en-US" smtClean="0"/>
              <a:t>36</a:t>
            </a:fld>
            <a:endParaRPr lang="en-US"/>
          </a:p>
        </p:txBody>
      </p:sp>
    </p:spTree>
    <p:extLst>
      <p:ext uri="{BB962C8B-B14F-4D97-AF65-F5344CB8AC3E}">
        <p14:creationId xmlns:p14="http://schemas.microsoft.com/office/powerpoint/2010/main" val="174219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F196-4356-92CC-E8E4-9336289A0AA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2AE187A-E051-416C-83B8-B9E925055490}"/>
              </a:ext>
            </a:extLst>
          </p:cNvPr>
          <p:cNvPicPr>
            <a:picLocks noChangeAspect="1"/>
          </p:cNvPicPr>
          <p:nvPr/>
        </p:nvPicPr>
        <p:blipFill>
          <a:blip r:embed="rId2"/>
          <a:stretch>
            <a:fillRect/>
          </a:stretch>
        </p:blipFill>
        <p:spPr>
          <a:xfrm>
            <a:off x="689808" y="1671392"/>
            <a:ext cx="10812384" cy="3515216"/>
          </a:xfrm>
          <a:prstGeom prst="rect">
            <a:avLst/>
          </a:prstGeom>
        </p:spPr>
      </p:pic>
      <p:sp>
        <p:nvSpPr>
          <p:cNvPr id="3" name="Slide Number Placeholder 2">
            <a:extLst>
              <a:ext uri="{FF2B5EF4-FFF2-40B4-BE49-F238E27FC236}">
                <a16:creationId xmlns:a16="http://schemas.microsoft.com/office/drawing/2014/main" id="{30835EED-B27E-8A0E-72B1-607CAF46A921}"/>
              </a:ext>
            </a:extLst>
          </p:cNvPr>
          <p:cNvSpPr>
            <a:spLocks noGrp="1"/>
          </p:cNvSpPr>
          <p:nvPr>
            <p:ph type="sldNum" sz="quarter" idx="12"/>
          </p:nvPr>
        </p:nvSpPr>
        <p:spPr/>
        <p:txBody>
          <a:bodyPr/>
          <a:lstStyle/>
          <a:p>
            <a:fld id="{80D56C2C-1F92-42C3-8C73-4DF80B934846}" type="slidenum">
              <a:rPr lang="en-US" smtClean="0"/>
              <a:t>37</a:t>
            </a:fld>
            <a:endParaRPr lang="en-US"/>
          </a:p>
        </p:txBody>
      </p:sp>
    </p:spTree>
    <p:extLst>
      <p:ext uri="{BB962C8B-B14F-4D97-AF65-F5344CB8AC3E}">
        <p14:creationId xmlns:p14="http://schemas.microsoft.com/office/powerpoint/2010/main" val="236400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41BB-21EB-4873-5309-6A92C34C619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3B300B4-0BDB-4143-558B-33585D324DB0}"/>
              </a:ext>
            </a:extLst>
          </p:cNvPr>
          <p:cNvPicPr>
            <a:picLocks noChangeAspect="1"/>
          </p:cNvPicPr>
          <p:nvPr/>
        </p:nvPicPr>
        <p:blipFill>
          <a:blip r:embed="rId2"/>
          <a:stretch>
            <a:fillRect/>
          </a:stretch>
        </p:blipFill>
        <p:spPr>
          <a:xfrm>
            <a:off x="1027294" y="86869"/>
            <a:ext cx="9538659" cy="2882473"/>
          </a:xfrm>
          <a:prstGeom prst="rect">
            <a:avLst/>
          </a:prstGeom>
        </p:spPr>
      </p:pic>
      <p:pic>
        <p:nvPicPr>
          <p:cNvPr id="6" name="Picture 5">
            <a:extLst>
              <a:ext uri="{FF2B5EF4-FFF2-40B4-BE49-F238E27FC236}">
                <a16:creationId xmlns:a16="http://schemas.microsoft.com/office/drawing/2014/main" id="{69279523-BCD6-92BA-DB9A-182E68828150}"/>
              </a:ext>
            </a:extLst>
          </p:cNvPr>
          <p:cNvPicPr>
            <a:picLocks noChangeAspect="1"/>
          </p:cNvPicPr>
          <p:nvPr/>
        </p:nvPicPr>
        <p:blipFill>
          <a:blip r:embed="rId3"/>
          <a:stretch>
            <a:fillRect/>
          </a:stretch>
        </p:blipFill>
        <p:spPr>
          <a:xfrm>
            <a:off x="938804" y="3132512"/>
            <a:ext cx="10810742" cy="3638619"/>
          </a:xfrm>
          <a:prstGeom prst="rect">
            <a:avLst/>
          </a:prstGeom>
        </p:spPr>
      </p:pic>
      <p:sp>
        <p:nvSpPr>
          <p:cNvPr id="3" name="Slide Number Placeholder 2">
            <a:extLst>
              <a:ext uri="{FF2B5EF4-FFF2-40B4-BE49-F238E27FC236}">
                <a16:creationId xmlns:a16="http://schemas.microsoft.com/office/drawing/2014/main" id="{B2C8075D-379D-F2B1-56F1-642807A908F9}"/>
              </a:ext>
            </a:extLst>
          </p:cNvPr>
          <p:cNvSpPr>
            <a:spLocks noGrp="1"/>
          </p:cNvSpPr>
          <p:nvPr>
            <p:ph type="sldNum" sz="quarter" idx="12"/>
          </p:nvPr>
        </p:nvSpPr>
        <p:spPr/>
        <p:txBody>
          <a:bodyPr/>
          <a:lstStyle/>
          <a:p>
            <a:fld id="{80D56C2C-1F92-42C3-8C73-4DF80B934846}" type="slidenum">
              <a:rPr lang="en-US" smtClean="0"/>
              <a:t>38</a:t>
            </a:fld>
            <a:endParaRPr lang="en-US"/>
          </a:p>
        </p:txBody>
      </p:sp>
    </p:spTree>
    <p:extLst>
      <p:ext uri="{BB962C8B-B14F-4D97-AF65-F5344CB8AC3E}">
        <p14:creationId xmlns:p14="http://schemas.microsoft.com/office/powerpoint/2010/main" val="2485567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3F59-D7E1-0367-BDA0-A18DEC5F805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1D21BBA-DF99-7ECC-8616-FA13CCEB5E02}"/>
              </a:ext>
            </a:extLst>
          </p:cNvPr>
          <p:cNvPicPr>
            <a:picLocks noChangeAspect="1"/>
          </p:cNvPicPr>
          <p:nvPr/>
        </p:nvPicPr>
        <p:blipFill>
          <a:blip r:embed="rId2"/>
          <a:stretch>
            <a:fillRect/>
          </a:stretch>
        </p:blipFill>
        <p:spPr>
          <a:xfrm>
            <a:off x="0" y="985929"/>
            <a:ext cx="12192000" cy="4886142"/>
          </a:xfrm>
          <a:prstGeom prst="rect">
            <a:avLst/>
          </a:prstGeom>
        </p:spPr>
      </p:pic>
      <p:sp>
        <p:nvSpPr>
          <p:cNvPr id="3" name="Slide Number Placeholder 2">
            <a:extLst>
              <a:ext uri="{FF2B5EF4-FFF2-40B4-BE49-F238E27FC236}">
                <a16:creationId xmlns:a16="http://schemas.microsoft.com/office/drawing/2014/main" id="{FBCE30E4-E612-018E-E2F7-BFC3D5F47AE7}"/>
              </a:ext>
            </a:extLst>
          </p:cNvPr>
          <p:cNvSpPr>
            <a:spLocks noGrp="1"/>
          </p:cNvSpPr>
          <p:nvPr>
            <p:ph type="sldNum" sz="quarter" idx="12"/>
          </p:nvPr>
        </p:nvSpPr>
        <p:spPr/>
        <p:txBody>
          <a:bodyPr/>
          <a:lstStyle/>
          <a:p>
            <a:fld id="{80D56C2C-1F92-42C3-8C73-4DF80B934846}" type="slidenum">
              <a:rPr lang="en-US" smtClean="0"/>
              <a:t>39</a:t>
            </a:fld>
            <a:endParaRPr lang="en-US"/>
          </a:p>
        </p:txBody>
      </p:sp>
    </p:spTree>
    <p:extLst>
      <p:ext uri="{BB962C8B-B14F-4D97-AF65-F5344CB8AC3E}">
        <p14:creationId xmlns:p14="http://schemas.microsoft.com/office/powerpoint/2010/main" val="325551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B6C0-0617-7D58-1518-A32918E4A8D9}"/>
              </a:ext>
            </a:extLst>
          </p:cNvPr>
          <p:cNvSpPr>
            <a:spLocks noGrp="1"/>
          </p:cNvSpPr>
          <p:nvPr>
            <p:ph type="title"/>
          </p:nvPr>
        </p:nvSpPr>
        <p:spPr/>
        <p:txBody>
          <a:bodyPr/>
          <a:lstStyle/>
          <a:p>
            <a:r>
              <a:rPr lang="en-US" dirty="0"/>
              <a:t>Types of Links</a:t>
            </a:r>
          </a:p>
        </p:txBody>
      </p:sp>
      <p:sp>
        <p:nvSpPr>
          <p:cNvPr id="4" name="TextBox 3">
            <a:extLst>
              <a:ext uri="{FF2B5EF4-FFF2-40B4-BE49-F238E27FC236}">
                <a16:creationId xmlns:a16="http://schemas.microsoft.com/office/drawing/2014/main" id="{69DABB70-935F-E97E-567B-56AB82639B5E}"/>
              </a:ext>
            </a:extLst>
          </p:cNvPr>
          <p:cNvSpPr txBox="1"/>
          <p:nvPr/>
        </p:nvSpPr>
        <p:spPr>
          <a:xfrm>
            <a:off x="838200" y="1592826"/>
            <a:ext cx="10515600" cy="4031873"/>
          </a:xfrm>
          <a:prstGeom prst="rect">
            <a:avLst/>
          </a:prstGeom>
          <a:noFill/>
        </p:spPr>
        <p:txBody>
          <a:bodyPr wrap="square">
            <a:spAutoFit/>
          </a:bodyPr>
          <a:lstStyle/>
          <a:p>
            <a:r>
              <a:rPr lang="en-US" sz="3200" b="1" dirty="0"/>
              <a:t>Joint / Kinematic pair </a:t>
            </a:r>
          </a:p>
          <a:p>
            <a:r>
              <a:rPr lang="en-US" sz="3200" dirty="0"/>
              <a:t>Provides the connection between links. Two links of a machine when in contact with each other, are said to form a pair. </a:t>
            </a:r>
          </a:p>
          <a:p>
            <a:endParaRPr lang="en-US" sz="3200" dirty="0"/>
          </a:p>
          <a:p>
            <a:r>
              <a:rPr lang="en-US" sz="3200" dirty="0"/>
              <a:t>Kinematic pairs are classified using various aspects such as </a:t>
            </a:r>
          </a:p>
          <a:p>
            <a:r>
              <a:rPr lang="en-US" sz="3200" dirty="0"/>
              <a:t>• motion between links </a:t>
            </a:r>
          </a:p>
          <a:p>
            <a:r>
              <a:rPr lang="en-US" sz="3200" dirty="0"/>
              <a:t>• contact area between links </a:t>
            </a:r>
          </a:p>
          <a:p>
            <a:r>
              <a:rPr lang="en-US" sz="3200" dirty="0"/>
              <a:t>• closure of links </a:t>
            </a:r>
          </a:p>
        </p:txBody>
      </p:sp>
      <p:sp>
        <p:nvSpPr>
          <p:cNvPr id="5" name="Slide Number Placeholder 4">
            <a:extLst>
              <a:ext uri="{FF2B5EF4-FFF2-40B4-BE49-F238E27FC236}">
                <a16:creationId xmlns:a16="http://schemas.microsoft.com/office/drawing/2014/main" id="{BB0F7788-2225-0B33-4D55-7169EF2E31A8}"/>
              </a:ext>
            </a:extLst>
          </p:cNvPr>
          <p:cNvSpPr>
            <a:spLocks noGrp="1"/>
          </p:cNvSpPr>
          <p:nvPr>
            <p:ph type="sldNum" sz="quarter" idx="12"/>
          </p:nvPr>
        </p:nvSpPr>
        <p:spPr/>
        <p:txBody>
          <a:bodyPr/>
          <a:lstStyle/>
          <a:p>
            <a:fld id="{80D56C2C-1F92-42C3-8C73-4DF80B934846}" type="slidenum">
              <a:rPr lang="en-US" smtClean="0"/>
              <a:t>4</a:t>
            </a:fld>
            <a:endParaRPr lang="en-US"/>
          </a:p>
        </p:txBody>
      </p:sp>
    </p:spTree>
    <p:extLst>
      <p:ext uri="{BB962C8B-B14F-4D97-AF65-F5344CB8AC3E}">
        <p14:creationId xmlns:p14="http://schemas.microsoft.com/office/powerpoint/2010/main" val="2727209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4DA6-1668-3BF0-F3D6-5845F972720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32786F7-8663-F94C-452A-B88226FDBA1E}"/>
              </a:ext>
            </a:extLst>
          </p:cNvPr>
          <p:cNvPicPr>
            <a:picLocks noChangeAspect="1"/>
          </p:cNvPicPr>
          <p:nvPr/>
        </p:nvPicPr>
        <p:blipFill>
          <a:blip r:embed="rId2"/>
          <a:stretch>
            <a:fillRect/>
          </a:stretch>
        </p:blipFill>
        <p:spPr>
          <a:xfrm>
            <a:off x="637413" y="1466576"/>
            <a:ext cx="10917174" cy="3924848"/>
          </a:xfrm>
          <a:prstGeom prst="rect">
            <a:avLst/>
          </a:prstGeom>
        </p:spPr>
      </p:pic>
      <p:sp>
        <p:nvSpPr>
          <p:cNvPr id="3" name="Slide Number Placeholder 2">
            <a:extLst>
              <a:ext uri="{FF2B5EF4-FFF2-40B4-BE49-F238E27FC236}">
                <a16:creationId xmlns:a16="http://schemas.microsoft.com/office/drawing/2014/main" id="{DFFD6FEC-5DE1-2D3A-76A7-AF94D3813A3A}"/>
              </a:ext>
            </a:extLst>
          </p:cNvPr>
          <p:cNvSpPr>
            <a:spLocks noGrp="1"/>
          </p:cNvSpPr>
          <p:nvPr>
            <p:ph type="sldNum" sz="quarter" idx="12"/>
          </p:nvPr>
        </p:nvSpPr>
        <p:spPr/>
        <p:txBody>
          <a:bodyPr/>
          <a:lstStyle/>
          <a:p>
            <a:fld id="{80D56C2C-1F92-42C3-8C73-4DF80B934846}" type="slidenum">
              <a:rPr lang="en-US" smtClean="0"/>
              <a:t>40</a:t>
            </a:fld>
            <a:endParaRPr lang="en-US"/>
          </a:p>
        </p:txBody>
      </p:sp>
    </p:spTree>
    <p:extLst>
      <p:ext uri="{BB962C8B-B14F-4D97-AF65-F5344CB8AC3E}">
        <p14:creationId xmlns:p14="http://schemas.microsoft.com/office/powerpoint/2010/main" val="160312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D82E-3E1E-FE82-014B-5E863414E3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1F583B-69EA-8FBA-974D-9ED4CB48A148}"/>
              </a:ext>
            </a:extLst>
          </p:cNvPr>
          <p:cNvSpPr txBox="1"/>
          <p:nvPr/>
        </p:nvSpPr>
        <p:spPr>
          <a:xfrm>
            <a:off x="560437" y="295418"/>
            <a:ext cx="11198943" cy="1938992"/>
          </a:xfrm>
          <a:prstGeom prst="rect">
            <a:avLst/>
          </a:prstGeom>
          <a:noFill/>
        </p:spPr>
        <p:txBody>
          <a:bodyPr wrap="square">
            <a:spAutoFit/>
          </a:bodyPr>
          <a:lstStyle/>
          <a:p>
            <a:pPr algn="just"/>
            <a:r>
              <a:rPr lang="en-US" sz="2400" i="1" dirty="0"/>
              <a:t>An engine mechanism is shown in Fig. 8.5. The crank CB = 100 mm and the connecting rod BA = 300 mm with </a:t>
            </a:r>
            <a:r>
              <a:rPr lang="en-US" sz="2400" i="1" dirty="0" err="1"/>
              <a:t>centre</a:t>
            </a:r>
            <a:r>
              <a:rPr lang="en-US" sz="2400" i="1" dirty="0"/>
              <a:t> of gravity G, 100 mm from B. In the position shown, the crankshaft has a speed of 75 rad/s and an angular acceleration of 1200 rad/s2. Find:1. velocity of G and angular velocity of AB, and 2. acceleration of G and angular acceleration of AB.</a:t>
            </a:r>
          </a:p>
        </p:txBody>
      </p:sp>
      <p:pic>
        <p:nvPicPr>
          <p:cNvPr id="3" name="Picture 2">
            <a:extLst>
              <a:ext uri="{FF2B5EF4-FFF2-40B4-BE49-F238E27FC236}">
                <a16:creationId xmlns:a16="http://schemas.microsoft.com/office/drawing/2014/main" id="{B59B9F6A-39E9-DE51-E558-D7146A8DDF15}"/>
              </a:ext>
            </a:extLst>
          </p:cNvPr>
          <p:cNvPicPr>
            <a:picLocks noChangeAspect="1"/>
          </p:cNvPicPr>
          <p:nvPr/>
        </p:nvPicPr>
        <p:blipFill>
          <a:blip r:embed="rId2"/>
          <a:stretch>
            <a:fillRect/>
          </a:stretch>
        </p:blipFill>
        <p:spPr>
          <a:xfrm>
            <a:off x="3015564" y="2899940"/>
            <a:ext cx="6160872" cy="2018619"/>
          </a:xfrm>
          <a:prstGeom prst="rect">
            <a:avLst/>
          </a:prstGeom>
        </p:spPr>
      </p:pic>
      <p:sp>
        <p:nvSpPr>
          <p:cNvPr id="2" name="Slide Number Placeholder 1">
            <a:extLst>
              <a:ext uri="{FF2B5EF4-FFF2-40B4-BE49-F238E27FC236}">
                <a16:creationId xmlns:a16="http://schemas.microsoft.com/office/drawing/2014/main" id="{626AD2A0-9A18-5963-AA3A-F210BCABEDB5}"/>
              </a:ext>
            </a:extLst>
          </p:cNvPr>
          <p:cNvSpPr>
            <a:spLocks noGrp="1"/>
          </p:cNvSpPr>
          <p:nvPr>
            <p:ph type="sldNum" sz="quarter" idx="12"/>
          </p:nvPr>
        </p:nvSpPr>
        <p:spPr/>
        <p:txBody>
          <a:bodyPr/>
          <a:lstStyle/>
          <a:p>
            <a:fld id="{80D56C2C-1F92-42C3-8C73-4DF80B934846}" type="slidenum">
              <a:rPr lang="en-US" smtClean="0"/>
              <a:t>41</a:t>
            </a:fld>
            <a:endParaRPr lang="en-US"/>
          </a:p>
        </p:txBody>
      </p:sp>
    </p:spTree>
    <p:extLst>
      <p:ext uri="{BB962C8B-B14F-4D97-AF65-F5344CB8AC3E}">
        <p14:creationId xmlns:p14="http://schemas.microsoft.com/office/powerpoint/2010/main" val="163728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A392-1385-115E-C742-65C891FDB99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41FE699-0E54-940F-8731-448587325AFB}"/>
              </a:ext>
            </a:extLst>
          </p:cNvPr>
          <p:cNvPicPr>
            <a:picLocks noChangeAspect="1"/>
          </p:cNvPicPr>
          <p:nvPr/>
        </p:nvPicPr>
        <p:blipFill>
          <a:blip r:embed="rId3"/>
          <a:stretch>
            <a:fillRect/>
          </a:stretch>
        </p:blipFill>
        <p:spPr>
          <a:xfrm>
            <a:off x="0" y="128249"/>
            <a:ext cx="9783540" cy="2629267"/>
          </a:xfrm>
          <a:prstGeom prst="rect">
            <a:avLst/>
          </a:prstGeom>
        </p:spPr>
      </p:pic>
      <p:pic>
        <p:nvPicPr>
          <p:cNvPr id="8" name="Picture 7">
            <a:extLst>
              <a:ext uri="{FF2B5EF4-FFF2-40B4-BE49-F238E27FC236}">
                <a16:creationId xmlns:a16="http://schemas.microsoft.com/office/drawing/2014/main" id="{D431FF75-1E1E-136C-7C7B-B6EDDAAE78D3}"/>
              </a:ext>
            </a:extLst>
          </p:cNvPr>
          <p:cNvPicPr>
            <a:picLocks noChangeAspect="1"/>
          </p:cNvPicPr>
          <p:nvPr/>
        </p:nvPicPr>
        <p:blipFill>
          <a:blip r:embed="rId4"/>
          <a:stretch>
            <a:fillRect/>
          </a:stretch>
        </p:blipFill>
        <p:spPr>
          <a:xfrm>
            <a:off x="4467674" y="2757516"/>
            <a:ext cx="2667372" cy="4067743"/>
          </a:xfrm>
          <a:prstGeom prst="rect">
            <a:avLst/>
          </a:prstGeom>
        </p:spPr>
      </p:pic>
      <p:sp>
        <p:nvSpPr>
          <p:cNvPr id="3" name="Slide Number Placeholder 2">
            <a:extLst>
              <a:ext uri="{FF2B5EF4-FFF2-40B4-BE49-F238E27FC236}">
                <a16:creationId xmlns:a16="http://schemas.microsoft.com/office/drawing/2014/main" id="{183FECE0-608C-3815-5B5F-D42CBA426D45}"/>
              </a:ext>
            </a:extLst>
          </p:cNvPr>
          <p:cNvSpPr>
            <a:spLocks noGrp="1"/>
          </p:cNvSpPr>
          <p:nvPr>
            <p:ph type="sldNum" sz="quarter" idx="12"/>
          </p:nvPr>
        </p:nvSpPr>
        <p:spPr/>
        <p:txBody>
          <a:bodyPr/>
          <a:lstStyle/>
          <a:p>
            <a:fld id="{80D56C2C-1F92-42C3-8C73-4DF80B934846}" type="slidenum">
              <a:rPr lang="en-US" smtClean="0"/>
              <a:t>42</a:t>
            </a:fld>
            <a:endParaRPr lang="en-US"/>
          </a:p>
        </p:txBody>
      </p:sp>
    </p:spTree>
    <p:extLst>
      <p:ext uri="{BB962C8B-B14F-4D97-AF65-F5344CB8AC3E}">
        <p14:creationId xmlns:p14="http://schemas.microsoft.com/office/powerpoint/2010/main" val="27134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721C2-1962-E210-37E6-6797502DA3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EC932E-FAC1-2EB6-3D0A-BC4BA5B22B3E}"/>
              </a:ext>
            </a:extLst>
          </p:cNvPr>
          <p:cNvSpPr txBox="1"/>
          <p:nvPr/>
        </p:nvSpPr>
        <p:spPr>
          <a:xfrm>
            <a:off x="560437" y="295418"/>
            <a:ext cx="11198943" cy="1938992"/>
          </a:xfrm>
          <a:prstGeom prst="rect">
            <a:avLst/>
          </a:prstGeom>
          <a:noFill/>
        </p:spPr>
        <p:txBody>
          <a:bodyPr wrap="square">
            <a:spAutoFit/>
          </a:bodyPr>
          <a:lstStyle/>
          <a:p>
            <a:pPr algn="just"/>
            <a:r>
              <a:rPr lang="en-US" sz="2400" i="1" dirty="0"/>
              <a:t>In the mechanism shown in Fig. 8.7, the slider C is moving to the right with a velocity of 1 m/s and an acceleration of 2.5 m/s2. The dimensions of various links are AB = 3 m inclined at 45° with the vertical and BC = 1.5 m inclined at 45° with the horizontal. Determine: 1. the magnitude of vertical and horizontal component of the acceleration of the point B, and 2. the angular acceleration of the links AB and BC.</a:t>
            </a:r>
          </a:p>
        </p:txBody>
      </p:sp>
      <p:pic>
        <p:nvPicPr>
          <p:cNvPr id="5" name="Picture 4">
            <a:extLst>
              <a:ext uri="{FF2B5EF4-FFF2-40B4-BE49-F238E27FC236}">
                <a16:creationId xmlns:a16="http://schemas.microsoft.com/office/drawing/2014/main" id="{6234E114-ABCA-07DF-348E-DBA3D2C82EA5}"/>
              </a:ext>
            </a:extLst>
          </p:cNvPr>
          <p:cNvPicPr>
            <a:picLocks noChangeAspect="1"/>
          </p:cNvPicPr>
          <p:nvPr/>
        </p:nvPicPr>
        <p:blipFill>
          <a:blip r:embed="rId2"/>
          <a:stretch>
            <a:fillRect/>
          </a:stretch>
        </p:blipFill>
        <p:spPr>
          <a:xfrm>
            <a:off x="8829368" y="2128284"/>
            <a:ext cx="2802195" cy="4464079"/>
          </a:xfrm>
          <a:prstGeom prst="rect">
            <a:avLst/>
          </a:prstGeom>
        </p:spPr>
      </p:pic>
      <p:sp>
        <p:nvSpPr>
          <p:cNvPr id="2" name="Slide Number Placeholder 1">
            <a:extLst>
              <a:ext uri="{FF2B5EF4-FFF2-40B4-BE49-F238E27FC236}">
                <a16:creationId xmlns:a16="http://schemas.microsoft.com/office/drawing/2014/main" id="{0EA6F06A-8AE1-F6A9-99DB-6BF98EDF2C33}"/>
              </a:ext>
            </a:extLst>
          </p:cNvPr>
          <p:cNvSpPr>
            <a:spLocks noGrp="1"/>
          </p:cNvSpPr>
          <p:nvPr>
            <p:ph type="sldNum" sz="quarter" idx="12"/>
          </p:nvPr>
        </p:nvSpPr>
        <p:spPr/>
        <p:txBody>
          <a:bodyPr/>
          <a:lstStyle/>
          <a:p>
            <a:fld id="{80D56C2C-1F92-42C3-8C73-4DF80B934846}" type="slidenum">
              <a:rPr lang="en-US" smtClean="0"/>
              <a:t>43</a:t>
            </a:fld>
            <a:endParaRPr lang="en-US"/>
          </a:p>
        </p:txBody>
      </p:sp>
    </p:spTree>
    <p:extLst>
      <p:ext uri="{BB962C8B-B14F-4D97-AF65-F5344CB8AC3E}">
        <p14:creationId xmlns:p14="http://schemas.microsoft.com/office/powerpoint/2010/main" val="3960839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A65A5-7EFE-96F1-AF2B-5C85205140F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1282E5-3894-3D52-58EB-D4C435967550}"/>
              </a:ext>
            </a:extLst>
          </p:cNvPr>
          <p:cNvSpPr txBox="1"/>
          <p:nvPr/>
        </p:nvSpPr>
        <p:spPr>
          <a:xfrm>
            <a:off x="560437" y="295418"/>
            <a:ext cx="11198943" cy="1938992"/>
          </a:xfrm>
          <a:prstGeom prst="rect">
            <a:avLst/>
          </a:prstGeom>
          <a:noFill/>
        </p:spPr>
        <p:txBody>
          <a:bodyPr wrap="square">
            <a:spAutoFit/>
          </a:bodyPr>
          <a:lstStyle/>
          <a:p>
            <a:pPr algn="just"/>
            <a:r>
              <a:rPr lang="en-US" sz="2400" i="1" dirty="0"/>
              <a:t>PQRS is a four bar chain with link PS fixed. The lengths of the links are PQ = 62.5 mm ; QR = 175 mm ; RS = 112.5 mm ; and PS = 200 mm. The crank PQ rotates at 10 rad/s clockwise. Draw the velocity and acceleration diagram when angle QPS = 60° and Q and R lie on the same side of PS. Find the angular velocity and angular acceleration of links QR and RS.</a:t>
            </a:r>
          </a:p>
        </p:txBody>
      </p:sp>
      <p:pic>
        <p:nvPicPr>
          <p:cNvPr id="3" name="Picture 2">
            <a:extLst>
              <a:ext uri="{FF2B5EF4-FFF2-40B4-BE49-F238E27FC236}">
                <a16:creationId xmlns:a16="http://schemas.microsoft.com/office/drawing/2014/main" id="{7D36DBED-C598-9C16-E670-38FBC59876BE}"/>
              </a:ext>
            </a:extLst>
          </p:cNvPr>
          <p:cNvPicPr>
            <a:picLocks noChangeAspect="1"/>
          </p:cNvPicPr>
          <p:nvPr/>
        </p:nvPicPr>
        <p:blipFill>
          <a:blip r:embed="rId2"/>
          <a:stretch>
            <a:fillRect/>
          </a:stretch>
        </p:blipFill>
        <p:spPr>
          <a:xfrm>
            <a:off x="4372138" y="2632807"/>
            <a:ext cx="3447723" cy="2263657"/>
          </a:xfrm>
          <a:prstGeom prst="rect">
            <a:avLst/>
          </a:prstGeom>
        </p:spPr>
      </p:pic>
      <p:sp>
        <p:nvSpPr>
          <p:cNvPr id="2" name="Slide Number Placeholder 1">
            <a:extLst>
              <a:ext uri="{FF2B5EF4-FFF2-40B4-BE49-F238E27FC236}">
                <a16:creationId xmlns:a16="http://schemas.microsoft.com/office/drawing/2014/main" id="{2D682444-EE85-8BA8-D591-3F6AAD020DFE}"/>
              </a:ext>
            </a:extLst>
          </p:cNvPr>
          <p:cNvSpPr>
            <a:spLocks noGrp="1"/>
          </p:cNvSpPr>
          <p:nvPr>
            <p:ph type="sldNum" sz="quarter" idx="12"/>
          </p:nvPr>
        </p:nvSpPr>
        <p:spPr/>
        <p:txBody>
          <a:bodyPr/>
          <a:lstStyle/>
          <a:p>
            <a:fld id="{80D56C2C-1F92-42C3-8C73-4DF80B934846}" type="slidenum">
              <a:rPr lang="en-US" smtClean="0"/>
              <a:t>44</a:t>
            </a:fld>
            <a:endParaRPr lang="en-US"/>
          </a:p>
        </p:txBody>
      </p:sp>
    </p:spTree>
    <p:extLst>
      <p:ext uri="{BB962C8B-B14F-4D97-AF65-F5344CB8AC3E}">
        <p14:creationId xmlns:p14="http://schemas.microsoft.com/office/powerpoint/2010/main" val="4261980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47C5-C5A1-9C33-A24D-351B952D8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354F07-19A9-4D8A-3033-7FB97524411B}"/>
              </a:ext>
            </a:extLst>
          </p:cNvPr>
          <p:cNvSpPr txBox="1"/>
          <p:nvPr/>
        </p:nvSpPr>
        <p:spPr>
          <a:xfrm>
            <a:off x="560437" y="295418"/>
            <a:ext cx="11198943" cy="1938992"/>
          </a:xfrm>
          <a:prstGeom prst="rect">
            <a:avLst/>
          </a:prstGeom>
          <a:noFill/>
        </p:spPr>
        <p:txBody>
          <a:bodyPr wrap="square">
            <a:spAutoFit/>
          </a:bodyPr>
          <a:lstStyle/>
          <a:p>
            <a:pPr algn="just"/>
            <a:r>
              <a:rPr lang="en-US" sz="2400" i="1" dirty="0"/>
              <a:t>In the mechanism, as shown in Fig. 8.12, the crank OA rotates at 20 </a:t>
            </a:r>
            <a:r>
              <a:rPr lang="en-US" sz="2400" i="1" dirty="0" err="1"/>
              <a:t>r.p.m</a:t>
            </a:r>
            <a:r>
              <a:rPr lang="en-US" sz="2400" i="1" dirty="0"/>
              <a:t>. anticlockwise and gives motion to the sliding blocks B and D. The dimensions of the various links are OA = 300 mm; AB = 1200 mm; BC = 450 mm and CD = 450 mm. For the given configuration, determine : 1. velocities of sliding at B and D, 2. angular velocity of CD, 3. linear acceleration of D, and 4. angular acceleration of CD.</a:t>
            </a:r>
          </a:p>
        </p:txBody>
      </p:sp>
      <p:pic>
        <p:nvPicPr>
          <p:cNvPr id="5" name="Picture 4">
            <a:extLst>
              <a:ext uri="{FF2B5EF4-FFF2-40B4-BE49-F238E27FC236}">
                <a16:creationId xmlns:a16="http://schemas.microsoft.com/office/drawing/2014/main" id="{4EBE0F21-88FA-0613-D793-D483663E503A}"/>
              </a:ext>
            </a:extLst>
          </p:cNvPr>
          <p:cNvPicPr>
            <a:picLocks noChangeAspect="1"/>
          </p:cNvPicPr>
          <p:nvPr/>
        </p:nvPicPr>
        <p:blipFill>
          <a:blip r:embed="rId2"/>
          <a:stretch>
            <a:fillRect/>
          </a:stretch>
        </p:blipFill>
        <p:spPr>
          <a:xfrm>
            <a:off x="1985389" y="2569361"/>
            <a:ext cx="8221222" cy="3410426"/>
          </a:xfrm>
          <a:prstGeom prst="rect">
            <a:avLst/>
          </a:prstGeom>
        </p:spPr>
      </p:pic>
      <p:sp>
        <p:nvSpPr>
          <p:cNvPr id="2" name="Slide Number Placeholder 1">
            <a:extLst>
              <a:ext uri="{FF2B5EF4-FFF2-40B4-BE49-F238E27FC236}">
                <a16:creationId xmlns:a16="http://schemas.microsoft.com/office/drawing/2014/main" id="{332BA056-7B7B-A275-21F2-D121FEC7CCCB}"/>
              </a:ext>
            </a:extLst>
          </p:cNvPr>
          <p:cNvSpPr>
            <a:spLocks noGrp="1"/>
          </p:cNvSpPr>
          <p:nvPr>
            <p:ph type="sldNum" sz="quarter" idx="12"/>
          </p:nvPr>
        </p:nvSpPr>
        <p:spPr/>
        <p:txBody>
          <a:bodyPr/>
          <a:lstStyle/>
          <a:p>
            <a:fld id="{80D56C2C-1F92-42C3-8C73-4DF80B934846}" type="slidenum">
              <a:rPr lang="en-US" smtClean="0"/>
              <a:t>45</a:t>
            </a:fld>
            <a:endParaRPr lang="en-US"/>
          </a:p>
        </p:txBody>
      </p:sp>
    </p:spTree>
    <p:extLst>
      <p:ext uri="{BB962C8B-B14F-4D97-AF65-F5344CB8AC3E}">
        <p14:creationId xmlns:p14="http://schemas.microsoft.com/office/powerpoint/2010/main" val="3996667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7CADB-0223-D148-F3A4-10252C23E1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C4F379-BD1D-D13A-67B9-38CF67E31DB2}"/>
              </a:ext>
            </a:extLst>
          </p:cNvPr>
          <p:cNvSpPr txBox="1"/>
          <p:nvPr/>
        </p:nvSpPr>
        <p:spPr>
          <a:xfrm>
            <a:off x="560437" y="295418"/>
            <a:ext cx="11198943" cy="1569660"/>
          </a:xfrm>
          <a:prstGeom prst="rect">
            <a:avLst/>
          </a:prstGeom>
          <a:noFill/>
        </p:spPr>
        <p:txBody>
          <a:bodyPr wrap="square">
            <a:spAutoFit/>
          </a:bodyPr>
          <a:lstStyle/>
          <a:p>
            <a:pPr algn="just"/>
            <a:r>
              <a:rPr lang="en-US" sz="2400" i="1" dirty="0"/>
              <a:t>Find out the acceleration of the slider D and the angular acceleration of link CD for the engine mechanism shown in Fig. 8.14. The crank OA rotates uniformly at 180 </a:t>
            </a:r>
            <a:r>
              <a:rPr lang="en-US" sz="2400" i="1" dirty="0" err="1"/>
              <a:t>r.p.m</a:t>
            </a:r>
            <a:r>
              <a:rPr lang="en-US" sz="2400" i="1" dirty="0"/>
              <a:t>. in clockwise direction. The various lengths are: OA = 150 mm ; AB = 450 mm; PB = 240 mm ; BC = 210 mm ; CD = 660 mm.</a:t>
            </a:r>
          </a:p>
        </p:txBody>
      </p:sp>
      <p:pic>
        <p:nvPicPr>
          <p:cNvPr id="3" name="Picture 2">
            <a:extLst>
              <a:ext uri="{FF2B5EF4-FFF2-40B4-BE49-F238E27FC236}">
                <a16:creationId xmlns:a16="http://schemas.microsoft.com/office/drawing/2014/main" id="{D55E5F14-57E5-7F0C-2E79-51C44E7B2BAF}"/>
              </a:ext>
            </a:extLst>
          </p:cNvPr>
          <p:cNvPicPr>
            <a:picLocks noChangeAspect="1"/>
          </p:cNvPicPr>
          <p:nvPr/>
        </p:nvPicPr>
        <p:blipFill>
          <a:blip r:embed="rId2"/>
          <a:stretch>
            <a:fillRect/>
          </a:stretch>
        </p:blipFill>
        <p:spPr>
          <a:xfrm>
            <a:off x="4435792" y="1648768"/>
            <a:ext cx="3320415" cy="5004340"/>
          </a:xfrm>
          <a:prstGeom prst="rect">
            <a:avLst/>
          </a:prstGeom>
        </p:spPr>
      </p:pic>
      <p:sp>
        <p:nvSpPr>
          <p:cNvPr id="2" name="Slide Number Placeholder 1">
            <a:extLst>
              <a:ext uri="{FF2B5EF4-FFF2-40B4-BE49-F238E27FC236}">
                <a16:creationId xmlns:a16="http://schemas.microsoft.com/office/drawing/2014/main" id="{2E3AF604-F6DD-23D4-4030-0E628B8C4F5A}"/>
              </a:ext>
            </a:extLst>
          </p:cNvPr>
          <p:cNvSpPr>
            <a:spLocks noGrp="1"/>
          </p:cNvSpPr>
          <p:nvPr>
            <p:ph type="sldNum" sz="quarter" idx="12"/>
          </p:nvPr>
        </p:nvSpPr>
        <p:spPr/>
        <p:txBody>
          <a:bodyPr/>
          <a:lstStyle/>
          <a:p>
            <a:fld id="{80D56C2C-1F92-42C3-8C73-4DF80B934846}" type="slidenum">
              <a:rPr lang="en-US" smtClean="0"/>
              <a:t>46</a:t>
            </a:fld>
            <a:endParaRPr lang="en-US"/>
          </a:p>
        </p:txBody>
      </p:sp>
    </p:spTree>
    <p:extLst>
      <p:ext uri="{BB962C8B-B14F-4D97-AF65-F5344CB8AC3E}">
        <p14:creationId xmlns:p14="http://schemas.microsoft.com/office/powerpoint/2010/main" val="1862464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B29F-1006-04BA-F7B5-A164B5D2FE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06D2C2E-8880-9C63-F24B-F2402B621ADB}"/>
              </a:ext>
            </a:extLst>
          </p:cNvPr>
          <p:cNvSpPr txBox="1"/>
          <p:nvPr/>
        </p:nvSpPr>
        <p:spPr>
          <a:xfrm>
            <a:off x="560437" y="295418"/>
            <a:ext cx="11198943" cy="1938992"/>
          </a:xfrm>
          <a:prstGeom prst="rect">
            <a:avLst/>
          </a:prstGeom>
          <a:noFill/>
        </p:spPr>
        <p:txBody>
          <a:bodyPr wrap="square">
            <a:spAutoFit/>
          </a:bodyPr>
          <a:lstStyle/>
          <a:p>
            <a:pPr algn="just"/>
            <a:r>
              <a:rPr lang="en-US" sz="2400" i="1" dirty="0"/>
              <a:t>Fig. 8.22 shows the mechanism of a radial valve gear. The crank OA turns uniformly at 150 </a:t>
            </a:r>
            <a:r>
              <a:rPr lang="en-US" sz="2400" i="1" dirty="0" err="1"/>
              <a:t>r.p.m</a:t>
            </a:r>
            <a:r>
              <a:rPr lang="en-US" sz="2400" i="1" dirty="0"/>
              <a:t> and is pinned at A to rod AB. The point C in the rod is guided in the circular path with D as </a:t>
            </a:r>
            <a:r>
              <a:rPr lang="en-US" sz="2400" i="1" dirty="0" err="1"/>
              <a:t>centre</a:t>
            </a:r>
            <a:r>
              <a:rPr lang="en-US" sz="2400" i="1" dirty="0"/>
              <a:t> and DC as radius. The dimensions of various links are: OA = 150 mm ; AB = 550 mm ; AC = 450 mm ; DC = 500 mm ; BE = 350 mm. Determine velocity and acceleration of the ram E for the given position of the mechanism.</a:t>
            </a:r>
          </a:p>
        </p:txBody>
      </p:sp>
      <p:pic>
        <p:nvPicPr>
          <p:cNvPr id="5" name="Picture 4">
            <a:extLst>
              <a:ext uri="{FF2B5EF4-FFF2-40B4-BE49-F238E27FC236}">
                <a16:creationId xmlns:a16="http://schemas.microsoft.com/office/drawing/2014/main" id="{2CD3F3F9-C190-90C9-FD60-DE78DD81B310}"/>
              </a:ext>
            </a:extLst>
          </p:cNvPr>
          <p:cNvPicPr>
            <a:picLocks noChangeAspect="1"/>
          </p:cNvPicPr>
          <p:nvPr/>
        </p:nvPicPr>
        <p:blipFill>
          <a:blip r:embed="rId2"/>
          <a:stretch>
            <a:fillRect/>
          </a:stretch>
        </p:blipFill>
        <p:spPr>
          <a:xfrm>
            <a:off x="3790057" y="2367679"/>
            <a:ext cx="4611886" cy="4490321"/>
          </a:xfrm>
          <a:prstGeom prst="rect">
            <a:avLst/>
          </a:prstGeom>
        </p:spPr>
      </p:pic>
      <p:sp>
        <p:nvSpPr>
          <p:cNvPr id="2" name="Slide Number Placeholder 1">
            <a:extLst>
              <a:ext uri="{FF2B5EF4-FFF2-40B4-BE49-F238E27FC236}">
                <a16:creationId xmlns:a16="http://schemas.microsoft.com/office/drawing/2014/main" id="{6E7E8D40-FC6D-FD8A-B174-C17B4CBB8A4D}"/>
              </a:ext>
            </a:extLst>
          </p:cNvPr>
          <p:cNvSpPr>
            <a:spLocks noGrp="1"/>
          </p:cNvSpPr>
          <p:nvPr>
            <p:ph type="sldNum" sz="quarter" idx="12"/>
          </p:nvPr>
        </p:nvSpPr>
        <p:spPr/>
        <p:txBody>
          <a:bodyPr/>
          <a:lstStyle/>
          <a:p>
            <a:fld id="{80D56C2C-1F92-42C3-8C73-4DF80B934846}" type="slidenum">
              <a:rPr lang="en-US" smtClean="0"/>
              <a:t>47</a:t>
            </a:fld>
            <a:endParaRPr lang="en-US"/>
          </a:p>
        </p:txBody>
      </p:sp>
    </p:spTree>
    <p:extLst>
      <p:ext uri="{BB962C8B-B14F-4D97-AF65-F5344CB8AC3E}">
        <p14:creationId xmlns:p14="http://schemas.microsoft.com/office/powerpoint/2010/main" val="2753643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C300E-D14F-EE69-6657-88AEB54052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676D14-1FEB-859B-692D-5AF28890604C}"/>
              </a:ext>
            </a:extLst>
          </p:cNvPr>
          <p:cNvSpPr txBox="1"/>
          <p:nvPr/>
        </p:nvSpPr>
        <p:spPr>
          <a:xfrm>
            <a:off x="560437" y="295418"/>
            <a:ext cx="11198943" cy="1569660"/>
          </a:xfrm>
          <a:prstGeom prst="rect">
            <a:avLst/>
          </a:prstGeom>
          <a:noFill/>
        </p:spPr>
        <p:txBody>
          <a:bodyPr wrap="square">
            <a:spAutoFit/>
          </a:bodyPr>
          <a:lstStyle/>
          <a:p>
            <a:pPr algn="just"/>
            <a:r>
              <a:rPr lang="en-US" sz="2400" i="1" dirty="0"/>
              <a:t>In a Whitworth quick return motion, as shown in Fig. 8.32. OA is a crank rotating at 30 </a:t>
            </a:r>
            <a:r>
              <a:rPr lang="en-US" sz="2400" i="1" dirty="0" err="1"/>
              <a:t>r.p.m</a:t>
            </a:r>
            <a:r>
              <a:rPr lang="en-US" sz="2400" i="1" dirty="0"/>
              <a:t>. in a clockwise direction. The dimensions of various links are : OA = 150 mm; OC = 100 mm; CD = 125 mm; and DR = 500 mm. Determine the acceleration of the sliding block R and the angular acceleration of the slotted lever CA.</a:t>
            </a:r>
          </a:p>
        </p:txBody>
      </p:sp>
      <p:pic>
        <p:nvPicPr>
          <p:cNvPr id="3" name="Picture 2">
            <a:extLst>
              <a:ext uri="{FF2B5EF4-FFF2-40B4-BE49-F238E27FC236}">
                <a16:creationId xmlns:a16="http://schemas.microsoft.com/office/drawing/2014/main" id="{54774B8B-CD25-B68B-81A7-C1AF16C00958}"/>
              </a:ext>
            </a:extLst>
          </p:cNvPr>
          <p:cNvPicPr>
            <a:picLocks noChangeAspect="1"/>
          </p:cNvPicPr>
          <p:nvPr/>
        </p:nvPicPr>
        <p:blipFill>
          <a:blip r:embed="rId2"/>
          <a:stretch>
            <a:fillRect/>
          </a:stretch>
        </p:blipFill>
        <p:spPr>
          <a:xfrm>
            <a:off x="2373210" y="2249447"/>
            <a:ext cx="7445579" cy="4313135"/>
          </a:xfrm>
          <a:prstGeom prst="rect">
            <a:avLst/>
          </a:prstGeom>
        </p:spPr>
      </p:pic>
      <p:sp>
        <p:nvSpPr>
          <p:cNvPr id="2" name="Slide Number Placeholder 1">
            <a:extLst>
              <a:ext uri="{FF2B5EF4-FFF2-40B4-BE49-F238E27FC236}">
                <a16:creationId xmlns:a16="http://schemas.microsoft.com/office/drawing/2014/main" id="{8AA06646-C1CC-FABD-6079-33484E51CA6F}"/>
              </a:ext>
            </a:extLst>
          </p:cNvPr>
          <p:cNvSpPr>
            <a:spLocks noGrp="1"/>
          </p:cNvSpPr>
          <p:nvPr>
            <p:ph type="sldNum" sz="quarter" idx="12"/>
          </p:nvPr>
        </p:nvSpPr>
        <p:spPr/>
        <p:txBody>
          <a:bodyPr/>
          <a:lstStyle/>
          <a:p>
            <a:fld id="{80D56C2C-1F92-42C3-8C73-4DF80B934846}" type="slidenum">
              <a:rPr lang="en-US" smtClean="0"/>
              <a:t>48</a:t>
            </a:fld>
            <a:endParaRPr lang="en-US"/>
          </a:p>
        </p:txBody>
      </p:sp>
    </p:spTree>
    <p:extLst>
      <p:ext uri="{BB962C8B-B14F-4D97-AF65-F5344CB8AC3E}">
        <p14:creationId xmlns:p14="http://schemas.microsoft.com/office/powerpoint/2010/main" val="1681381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464F0-7164-F6FD-41D0-EE927EC39D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2734D58-1B80-9D3B-C5FC-03A498C6829B}"/>
              </a:ext>
            </a:extLst>
          </p:cNvPr>
          <p:cNvSpPr txBox="1"/>
          <p:nvPr/>
        </p:nvSpPr>
        <p:spPr>
          <a:xfrm>
            <a:off x="560437" y="295418"/>
            <a:ext cx="11198943" cy="1938992"/>
          </a:xfrm>
          <a:prstGeom prst="rect">
            <a:avLst/>
          </a:prstGeom>
          <a:noFill/>
        </p:spPr>
        <p:txBody>
          <a:bodyPr wrap="square">
            <a:spAutoFit/>
          </a:bodyPr>
          <a:lstStyle/>
          <a:p>
            <a:pPr algn="just"/>
            <a:r>
              <a:rPr lang="en-US" sz="2400" dirty="0"/>
              <a:t>In a mechanism as shown in Fig. 8.40, the crank OA is 100 mm long and rotates in a clockwise direction at a speed of 100 </a:t>
            </a:r>
            <a:r>
              <a:rPr lang="en-US" sz="2400" dirty="0" err="1"/>
              <a:t>r.p.m</a:t>
            </a:r>
            <a:r>
              <a:rPr lang="en-US" sz="2400" dirty="0"/>
              <a:t>. The straight rod BCD rocks on a fixed point at C. The links BC and CD are each 200 mm long and the link A B is 300 mm long. The slider E, which is driven by the rod DE is 250 mm long. Find the velocity and acceleration of E. </a:t>
            </a:r>
          </a:p>
          <a:p>
            <a:pPr algn="just"/>
            <a:r>
              <a:rPr lang="en-US" sz="2400" b="1" dirty="0">
                <a:solidFill>
                  <a:srgbClr val="FF0000"/>
                </a:solidFill>
              </a:rPr>
              <a:t>[Ans. 1.26 m/s; 10.5 m/s</a:t>
            </a:r>
            <a:r>
              <a:rPr lang="en-US" sz="2400" b="1" baseline="30000" dirty="0">
                <a:solidFill>
                  <a:srgbClr val="FF0000"/>
                </a:solidFill>
              </a:rPr>
              <a:t>2</a:t>
            </a:r>
            <a:r>
              <a:rPr lang="en-US" sz="2400" b="1" dirty="0">
                <a:solidFill>
                  <a:srgbClr val="FF0000"/>
                </a:solidFill>
              </a:rPr>
              <a:t>]</a:t>
            </a:r>
            <a:endParaRPr lang="en-US" sz="2400" b="1" i="1" dirty="0">
              <a:solidFill>
                <a:srgbClr val="FF0000"/>
              </a:solidFill>
            </a:endParaRPr>
          </a:p>
        </p:txBody>
      </p:sp>
      <p:pic>
        <p:nvPicPr>
          <p:cNvPr id="5" name="Picture 4">
            <a:extLst>
              <a:ext uri="{FF2B5EF4-FFF2-40B4-BE49-F238E27FC236}">
                <a16:creationId xmlns:a16="http://schemas.microsoft.com/office/drawing/2014/main" id="{D7CD48C8-1240-CF86-917C-2B456F6C401E}"/>
              </a:ext>
            </a:extLst>
          </p:cNvPr>
          <p:cNvPicPr>
            <a:picLocks noChangeAspect="1"/>
          </p:cNvPicPr>
          <p:nvPr/>
        </p:nvPicPr>
        <p:blipFill>
          <a:blip r:embed="rId2"/>
          <a:stretch>
            <a:fillRect/>
          </a:stretch>
        </p:blipFill>
        <p:spPr>
          <a:xfrm>
            <a:off x="4169412" y="1947350"/>
            <a:ext cx="5338381" cy="4806378"/>
          </a:xfrm>
          <a:prstGeom prst="rect">
            <a:avLst/>
          </a:prstGeom>
        </p:spPr>
      </p:pic>
      <p:sp>
        <p:nvSpPr>
          <p:cNvPr id="2" name="Slide Number Placeholder 1">
            <a:extLst>
              <a:ext uri="{FF2B5EF4-FFF2-40B4-BE49-F238E27FC236}">
                <a16:creationId xmlns:a16="http://schemas.microsoft.com/office/drawing/2014/main" id="{726305CE-3227-0027-356C-523703DA522A}"/>
              </a:ext>
            </a:extLst>
          </p:cNvPr>
          <p:cNvSpPr>
            <a:spLocks noGrp="1"/>
          </p:cNvSpPr>
          <p:nvPr>
            <p:ph type="sldNum" sz="quarter" idx="12"/>
          </p:nvPr>
        </p:nvSpPr>
        <p:spPr/>
        <p:txBody>
          <a:bodyPr/>
          <a:lstStyle/>
          <a:p>
            <a:fld id="{80D56C2C-1F92-42C3-8C73-4DF80B934846}" type="slidenum">
              <a:rPr lang="en-US" smtClean="0"/>
              <a:t>49</a:t>
            </a:fld>
            <a:endParaRPr lang="en-US"/>
          </a:p>
        </p:txBody>
      </p:sp>
    </p:spTree>
    <p:extLst>
      <p:ext uri="{BB962C8B-B14F-4D97-AF65-F5344CB8AC3E}">
        <p14:creationId xmlns:p14="http://schemas.microsoft.com/office/powerpoint/2010/main" val="3432254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D055-7FEA-671C-A2C9-CD0CA17417CF}"/>
              </a:ext>
            </a:extLst>
          </p:cNvPr>
          <p:cNvSpPr>
            <a:spLocks noGrp="1"/>
          </p:cNvSpPr>
          <p:nvPr>
            <p:ph type="title"/>
          </p:nvPr>
        </p:nvSpPr>
        <p:spPr/>
        <p:txBody>
          <a:bodyPr/>
          <a:lstStyle/>
          <a:p>
            <a:r>
              <a:rPr lang="en-US" dirty="0"/>
              <a:t>Kinematic Pairs</a:t>
            </a:r>
          </a:p>
        </p:txBody>
      </p:sp>
      <p:pic>
        <p:nvPicPr>
          <p:cNvPr id="1026" name="Picture 2" descr="Classification of kinematic pairs with examples - Mechtics : Mechtics">
            <a:extLst>
              <a:ext uri="{FF2B5EF4-FFF2-40B4-BE49-F238E27FC236}">
                <a16:creationId xmlns:a16="http://schemas.microsoft.com/office/drawing/2014/main" id="{254F41F0-96C2-0349-E4E3-780601A63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613" y="1371292"/>
            <a:ext cx="6092773" cy="46369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68AF7A1-D1A4-07ED-9CAC-612A292E4B84}"/>
              </a:ext>
            </a:extLst>
          </p:cNvPr>
          <p:cNvSpPr>
            <a:spLocks noGrp="1"/>
          </p:cNvSpPr>
          <p:nvPr>
            <p:ph type="sldNum" sz="quarter" idx="12"/>
          </p:nvPr>
        </p:nvSpPr>
        <p:spPr/>
        <p:txBody>
          <a:bodyPr/>
          <a:lstStyle/>
          <a:p>
            <a:fld id="{80D56C2C-1F92-42C3-8C73-4DF80B934846}" type="slidenum">
              <a:rPr lang="en-US" smtClean="0"/>
              <a:t>5</a:t>
            </a:fld>
            <a:endParaRPr lang="en-US"/>
          </a:p>
        </p:txBody>
      </p:sp>
    </p:spTree>
    <p:extLst>
      <p:ext uri="{BB962C8B-B14F-4D97-AF65-F5344CB8AC3E}">
        <p14:creationId xmlns:p14="http://schemas.microsoft.com/office/powerpoint/2010/main" val="46123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A1ED-5F98-CEF7-76B0-13FBC0DB7202}"/>
              </a:ext>
            </a:extLst>
          </p:cNvPr>
          <p:cNvSpPr>
            <a:spLocks noGrp="1"/>
          </p:cNvSpPr>
          <p:nvPr>
            <p:ph type="title"/>
          </p:nvPr>
        </p:nvSpPr>
        <p:spPr>
          <a:xfrm>
            <a:off x="838200" y="2766218"/>
            <a:ext cx="10515600" cy="1325563"/>
          </a:xfrm>
        </p:spPr>
        <p:txBody>
          <a:bodyPr/>
          <a:lstStyle/>
          <a:p>
            <a:pPr algn="ctr"/>
            <a:r>
              <a:rPr lang="en-US" dirty="0"/>
              <a:t>Reference</a:t>
            </a:r>
            <a:br>
              <a:rPr lang="en-US" dirty="0"/>
            </a:br>
            <a:r>
              <a:rPr lang="en-US" sz="3200" i="1" dirty="0"/>
              <a:t>Theory of Machines by Khurmi</a:t>
            </a:r>
            <a:endParaRPr lang="en-US" i="1" dirty="0"/>
          </a:p>
        </p:txBody>
      </p:sp>
      <p:sp>
        <p:nvSpPr>
          <p:cNvPr id="3" name="Slide Number Placeholder 2">
            <a:extLst>
              <a:ext uri="{FF2B5EF4-FFF2-40B4-BE49-F238E27FC236}">
                <a16:creationId xmlns:a16="http://schemas.microsoft.com/office/drawing/2014/main" id="{0206D3E5-444B-D94E-2B92-CF25D7DEACC9}"/>
              </a:ext>
            </a:extLst>
          </p:cNvPr>
          <p:cNvSpPr>
            <a:spLocks noGrp="1"/>
          </p:cNvSpPr>
          <p:nvPr>
            <p:ph type="sldNum" sz="quarter" idx="12"/>
          </p:nvPr>
        </p:nvSpPr>
        <p:spPr/>
        <p:txBody>
          <a:bodyPr/>
          <a:lstStyle/>
          <a:p>
            <a:fld id="{80D56C2C-1F92-42C3-8C73-4DF80B934846}" type="slidenum">
              <a:rPr lang="en-US" smtClean="0"/>
              <a:t>50</a:t>
            </a:fld>
            <a:endParaRPr lang="en-US"/>
          </a:p>
        </p:txBody>
      </p:sp>
    </p:spTree>
    <p:extLst>
      <p:ext uri="{BB962C8B-B14F-4D97-AF65-F5344CB8AC3E}">
        <p14:creationId xmlns:p14="http://schemas.microsoft.com/office/powerpoint/2010/main" val="61842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F4B4-72CC-06B6-61CC-A8D3EF85970E}"/>
              </a:ext>
            </a:extLst>
          </p:cNvPr>
          <p:cNvSpPr>
            <a:spLocks noGrp="1"/>
          </p:cNvSpPr>
          <p:nvPr>
            <p:ph type="title"/>
          </p:nvPr>
        </p:nvSpPr>
        <p:spPr/>
        <p:txBody>
          <a:bodyPr/>
          <a:lstStyle/>
          <a:p>
            <a:r>
              <a:rPr lang="en-US" dirty="0"/>
              <a:t>Lower Pairs</a:t>
            </a:r>
          </a:p>
        </p:txBody>
      </p:sp>
      <p:sp>
        <p:nvSpPr>
          <p:cNvPr id="4" name="TextBox 3">
            <a:extLst>
              <a:ext uri="{FF2B5EF4-FFF2-40B4-BE49-F238E27FC236}">
                <a16:creationId xmlns:a16="http://schemas.microsoft.com/office/drawing/2014/main" id="{7531B16A-2983-39DC-FD73-0C0819B6A2DB}"/>
              </a:ext>
            </a:extLst>
          </p:cNvPr>
          <p:cNvSpPr txBox="1"/>
          <p:nvPr/>
        </p:nvSpPr>
        <p:spPr>
          <a:xfrm>
            <a:off x="771832" y="1358538"/>
            <a:ext cx="10731910" cy="4524315"/>
          </a:xfrm>
          <a:prstGeom prst="rect">
            <a:avLst/>
          </a:prstGeom>
          <a:noFill/>
        </p:spPr>
        <p:txBody>
          <a:bodyPr wrap="square">
            <a:spAutoFit/>
          </a:bodyPr>
          <a:lstStyle/>
          <a:p>
            <a:pPr algn="just"/>
            <a:r>
              <a:rPr lang="en-US" sz="2400" dirty="0"/>
              <a:t>If the joint by which two members are connected has surface contact, the pair is known as lower pair. </a:t>
            </a:r>
            <a:r>
              <a:rPr lang="en-US" sz="2400" dirty="0" err="1"/>
              <a:t>Eg.</a:t>
            </a:r>
            <a:r>
              <a:rPr lang="en-US" sz="2400" dirty="0"/>
              <a:t> pin joints, shaft rotating in bush, slider in slider crank mechanism.</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r>
              <a:rPr lang="en-US" sz="2400" dirty="0"/>
              <a:t>Fig.1 Lower pairs</a:t>
            </a:r>
          </a:p>
        </p:txBody>
      </p:sp>
      <p:pic>
        <p:nvPicPr>
          <p:cNvPr id="2054" name="Picture 6" descr="clip_image004">
            <a:extLst>
              <a:ext uri="{FF2B5EF4-FFF2-40B4-BE49-F238E27FC236}">
                <a16:creationId xmlns:a16="http://schemas.microsoft.com/office/drawing/2014/main" id="{E0559C8E-9AE7-417C-3C5F-2BBF87419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612" y="3268048"/>
            <a:ext cx="6332776" cy="171296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F998A5F-4DBC-D159-186F-D9FFF8DAE9F7}"/>
              </a:ext>
            </a:extLst>
          </p:cNvPr>
          <p:cNvSpPr>
            <a:spLocks noGrp="1"/>
          </p:cNvSpPr>
          <p:nvPr>
            <p:ph type="sldNum" sz="quarter" idx="12"/>
          </p:nvPr>
        </p:nvSpPr>
        <p:spPr/>
        <p:txBody>
          <a:bodyPr/>
          <a:lstStyle/>
          <a:p>
            <a:fld id="{80D56C2C-1F92-42C3-8C73-4DF80B934846}" type="slidenum">
              <a:rPr lang="en-US" smtClean="0"/>
              <a:t>6</a:t>
            </a:fld>
            <a:endParaRPr lang="en-US"/>
          </a:p>
        </p:txBody>
      </p:sp>
    </p:spTree>
    <p:extLst>
      <p:ext uri="{BB962C8B-B14F-4D97-AF65-F5344CB8AC3E}">
        <p14:creationId xmlns:p14="http://schemas.microsoft.com/office/powerpoint/2010/main" val="2968565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2430-2BC9-F87A-1A90-C81031E44C66}"/>
              </a:ext>
            </a:extLst>
          </p:cNvPr>
          <p:cNvSpPr>
            <a:spLocks noGrp="1"/>
          </p:cNvSpPr>
          <p:nvPr>
            <p:ph type="title"/>
          </p:nvPr>
        </p:nvSpPr>
        <p:spPr/>
        <p:txBody>
          <a:bodyPr/>
          <a:lstStyle/>
          <a:p>
            <a:r>
              <a:rPr lang="en-US" dirty="0"/>
              <a:t>Higher Pairs</a:t>
            </a:r>
          </a:p>
        </p:txBody>
      </p:sp>
      <p:sp>
        <p:nvSpPr>
          <p:cNvPr id="4" name="TextBox 3">
            <a:extLst>
              <a:ext uri="{FF2B5EF4-FFF2-40B4-BE49-F238E27FC236}">
                <a16:creationId xmlns:a16="http://schemas.microsoft.com/office/drawing/2014/main" id="{69E1AFE2-A3A0-C5F4-0855-2B2BC1DD3881}"/>
              </a:ext>
            </a:extLst>
          </p:cNvPr>
          <p:cNvSpPr txBox="1"/>
          <p:nvPr/>
        </p:nvSpPr>
        <p:spPr>
          <a:xfrm>
            <a:off x="838200" y="1366223"/>
            <a:ext cx="11041626" cy="1200329"/>
          </a:xfrm>
          <a:prstGeom prst="rect">
            <a:avLst/>
          </a:prstGeom>
          <a:noFill/>
        </p:spPr>
        <p:txBody>
          <a:bodyPr wrap="square">
            <a:spAutoFit/>
          </a:bodyPr>
          <a:lstStyle/>
          <a:p>
            <a:pPr algn="just"/>
            <a:r>
              <a:rPr lang="en-US" sz="2400" b="0" i="0" dirty="0">
                <a:solidFill>
                  <a:srgbClr val="333333"/>
                </a:solidFill>
                <a:effectLst/>
                <a:latin typeface="Source Sans Pro" panose="020B0503030403020204" pitchFamily="34" charset="0"/>
              </a:rPr>
              <a:t>If the contact between the pairing elements takes place at a point or along a line, such as in a ball bearing or between two gear teeth in contact, it is known as a higher pair.</a:t>
            </a:r>
            <a:endParaRPr lang="en-US" sz="2400" dirty="0"/>
          </a:p>
        </p:txBody>
      </p:sp>
      <p:pic>
        <p:nvPicPr>
          <p:cNvPr id="6" name="Picture 5">
            <a:extLst>
              <a:ext uri="{FF2B5EF4-FFF2-40B4-BE49-F238E27FC236}">
                <a16:creationId xmlns:a16="http://schemas.microsoft.com/office/drawing/2014/main" id="{940AAA67-89E3-9F4E-EBAD-C12AD24AC372}"/>
              </a:ext>
            </a:extLst>
          </p:cNvPr>
          <p:cNvPicPr>
            <a:picLocks noChangeAspect="1"/>
          </p:cNvPicPr>
          <p:nvPr/>
        </p:nvPicPr>
        <p:blipFill>
          <a:blip r:embed="rId2"/>
          <a:stretch>
            <a:fillRect/>
          </a:stretch>
        </p:blipFill>
        <p:spPr>
          <a:xfrm>
            <a:off x="0" y="3447574"/>
            <a:ext cx="10679015" cy="3410426"/>
          </a:xfrm>
          <a:prstGeom prst="rect">
            <a:avLst/>
          </a:prstGeom>
        </p:spPr>
      </p:pic>
      <p:pic>
        <p:nvPicPr>
          <p:cNvPr id="3076" name="Picture 4">
            <a:extLst>
              <a:ext uri="{FF2B5EF4-FFF2-40B4-BE49-F238E27FC236}">
                <a16:creationId xmlns:a16="http://schemas.microsoft.com/office/drawing/2014/main" id="{E79142AE-F7E0-C215-41CF-E9D95BFD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340" y="2170163"/>
            <a:ext cx="3180660" cy="193972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F35FEC0-9AA3-66F2-A6C0-B923161D0BF0}"/>
              </a:ext>
            </a:extLst>
          </p:cNvPr>
          <p:cNvSpPr>
            <a:spLocks noGrp="1"/>
          </p:cNvSpPr>
          <p:nvPr>
            <p:ph type="sldNum" sz="quarter" idx="12"/>
          </p:nvPr>
        </p:nvSpPr>
        <p:spPr/>
        <p:txBody>
          <a:bodyPr/>
          <a:lstStyle/>
          <a:p>
            <a:fld id="{80D56C2C-1F92-42C3-8C73-4DF80B934846}" type="slidenum">
              <a:rPr lang="en-US" smtClean="0"/>
              <a:t>7</a:t>
            </a:fld>
            <a:endParaRPr lang="en-US"/>
          </a:p>
        </p:txBody>
      </p:sp>
    </p:spTree>
    <p:extLst>
      <p:ext uri="{BB962C8B-B14F-4D97-AF65-F5344CB8AC3E}">
        <p14:creationId xmlns:p14="http://schemas.microsoft.com/office/powerpoint/2010/main" val="39357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32EC-FF72-367C-F264-5CFB68A1E0E4}"/>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BDD1A69-082C-7D21-8059-809DD227C4BB}"/>
              </a:ext>
            </a:extLst>
          </p:cNvPr>
          <p:cNvSpPr txBox="1"/>
          <p:nvPr/>
        </p:nvSpPr>
        <p:spPr>
          <a:xfrm>
            <a:off x="838200" y="1799304"/>
            <a:ext cx="10515600" cy="2677656"/>
          </a:xfrm>
          <a:prstGeom prst="rect">
            <a:avLst/>
          </a:prstGeom>
          <a:noFill/>
        </p:spPr>
        <p:txBody>
          <a:bodyPr wrap="square">
            <a:spAutoFit/>
          </a:bodyPr>
          <a:lstStyle/>
          <a:p>
            <a:pPr marL="342900" indent="-342900" algn="just">
              <a:buFont typeface="Arial" panose="020B0604020202020204" pitchFamily="34" charset="0"/>
              <a:buChar char="•"/>
            </a:pPr>
            <a:r>
              <a:rPr lang="en-US" sz="2800" dirty="0"/>
              <a:t>Kinematic chain is a combination of links and pairs without a fixed link. </a:t>
            </a:r>
          </a:p>
          <a:p>
            <a:pPr marL="342900" indent="-342900" algn="just">
              <a:buFont typeface="Arial" panose="020B0604020202020204" pitchFamily="34" charset="0"/>
              <a:buChar char="•"/>
            </a:pPr>
            <a:r>
              <a:rPr lang="en-US" sz="2800" dirty="0"/>
              <a:t>Mechanism is a kinematic chain in which at least one link is a fixed link. </a:t>
            </a:r>
          </a:p>
          <a:p>
            <a:pPr marL="342900" indent="-342900" algn="just">
              <a:buFont typeface="Arial" panose="020B0604020202020204" pitchFamily="34" charset="0"/>
              <a:buChar char="•"/>
            </a:pPr>
            <a:r>
              <a:rPr lang="en-US" sz="2800" dirty="0"/>
              <a:t>Degree of Freedom is number of independent movements a rigid body has in a plane / space. </a:t>
            </a:r>
          </a:p>
        </p:txBody>
      </p:sp>
      <p:sp>
        <p:nvSpPr>
          <p:cNvPr id="5" name="Slide Number Placeholder 4">
            <a:extLst>
              <a:ext uri="{FF2B5EF4-FFF2-40B4-BE49-F238E27FC236}">
                <a16:creationId xmlns:a16="http://schemas.microsoft.com/office/drawing/2014/main" id="{E04E985D-4037-BA83-9D37-F3E14D7C01F2}"/>
              </a:ext>
            </a:extLst>
          </p:cNvPr>
          <p:cNvSpPr>
            <a:spLocks noGrp="1"/>
          </p:cNvSpPr>
          <p:nvPr>
            <p:ph type="sldNum" sz="quarter" idx="12"/>
          </p:nvPr>
        </p:nvSpPr>
        <p:spPr/>
        <p:txBody>
          <a:bodyPr/>
          <a:lstStyle/>
          <a:p>
            <a:fld id="{80D56C2C-1F92-42C3-8C73-4DF80B934846}" type="slidenum">
              <a:rPr lang="en-US" smtClean="0"/>
              <a:t>8</a:t>
            </a:fld>
            <a:endParaRPr lang="en-US"/>
          </a:p>
        </p:txBody>
      </p:sp>
    </p:spTree>
    <p:extLst>
      <p:ext uri="{BB962C8B-B14F-4D97-AF65-F5344CB8AC3E}">
        <p14:creationId xmlns:p14="http://schemas.microsoft.com/office/powerpoint/2010/main" val="69400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A94-E09F-0C08-0527-F30B84FCC80B}"/>
              </a:ext>
            </a:extLst>
          </p:cNvPr>
          <p:cNvSpPr>
            <a:spLocks noGrp="1"/>
          </p:cNvSpPr>
          <p:nvPr>
            <p:ph type="title"/>
          </p:nvPr>
        </p:nvSpPr>
        <p:spPr/>
        <p:txBody>
          <a:bodyPr/>
          <a:lstStyle/>
          <a:p>
            <a:r>
              <a:rPr lang="en-US" b="1" dirty="0" err="1"/>
              <a:t>Gruebler's</a:t>
            </a:r>
            <a:r>
              <a:rPr lang="en-US" b="1" dirty="0"/>
              <a:t> Equation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78F0BE-8F88-7604-A0BF-59519CE0B577}"/>
                  </a:ext>
                </a:extLst>
              </p:cNvPr>
              <p:cNvSpPr txBox="1"/>
              <p:nvPr/>
            </p:nvSpPr>
            <p:spPr>
              <a:xfrm>
                <a:off x="838200" y="2192594"/>
                <a:ext cx="10515599" cy="3539430"/>
              </a:xfrm>
              <a:prstGeom prst="rect">
                <a:avLst/>
              </a:prstGeom>
              <a:noFill/>
            </p:spPr>
            <p:txBody>
              <a:bodyPr wrap="square">
                <a:spAutoFit/>
              </a:bodyPr>
              <a:lstStyle/>
              <a:p>
                <a:r>
                  <a:rPr lang="en-US" sz="2800" dirty="0"/>
                  <a:t>For a planar mechanism, the degree of freedom (mobility) is given by </a:t>
                </a:r>
                <a:r>
                  <a:rPr lang="en-US" sz="2800" b="1" dirty="0" err="1"/>
                  <a:t>Gruebler's</a:t>
                </a:r>
                <a:r>
                  <a:rPr lang="en-US" sz="2800" b="1" dirty="0"/>
                  <a:t> Equation:</a:t>
                </a:r>
              </a:p>
              <a:p>
                <a:endParaRPr lang="en-US" sz="2800" b="1" dirty="0"/>
              </a:p>
              <a:p>
                <a:pPr algn="ctr"/>
                <a:r>
                  <a:rPr lang="en-US" sz="2800" dirty="0"/>
                  <a:t> </a:t>
                </a:r>
                <a14:m>
                  <m:oMath xmlns:m="http://schemas.openxmlformats.org/officeDocument/2006/math">
                    <m:r>
                      <a:rPr lang="en-US" sz="2800" i="1" dirty="0" smtClean="0">
                        <a:latin typeface="Cambria Math" panose="02040503050406030204" pitchFamily="18" charset="0"/>
                      </a:rPr>
                      <m:t>𝐷𝑜𝐹</m:t>
                    </m:r>
                    <m:r>
                      <a:rPr lang="en-US" sz="2800" i="1" dirty="0">
                        <a:latin typeface="Cambria Math" panose="02040503050406030204" pitchFamily="18" charset="0"/>
                      </a:rPr>
                      <m:t> = 3(</m:t>
                    </m:r>
                    <m:r>
                      <a:rPr lang="en-US" sz="2800" i="1" dirty="0">
                        <a:latin typeface="Cambria Math" panose="02040503050406030204" pitchFamily="18" charset="0"/>
                      </a:rPr>
                      <m:t>𝑛</m:t>
                    </m:r>
                    <m:r>
                      <a:rPr lang="en-US" sz="2800" i="1" dirty="0">
                        <a:latin typeface="Cambria Math" panose="02040503050406030204" pitchFamily="18" charset="0"/>
                      </a:rPr>
                      <m:t>−1) – 2</m:t>
                    </m:r>
                    <m:r>
                      <a:rPr lang="en-US" sz="2800" i="1" dirty="0">
                        <a:latin typeface="Cambria Math" panose="02040503050406030204" pitchFamily="18" charset="0"/>
                      </a:rPr>
                      <m:t>𝐿</m:t>
                    </m:r>
                    <m:r>
                      <a:rPr lang="en-US" sz="2800" i="1" dirty="0">
                        <a:latin typeface="Cambria Math" panose="02040503050406030204" pitchFamily="18" charset="0"/>
                      </a:rPr>
                      <m:t> – </m:t>
                    </m:r>
                    <m:r>
                      <a:rPr lang="en-US" sz="2800" i="1" dirty="0">
                        <a:latin typeface="Cambria Math" panose="02040503050406030204" pitchFamily="18" charset="0"/>
                      </a:rPr>
                      <m:t>𝐻</m:t>
                    </m:r>
                    <m:r>
                      <a:rPr lang="en-US" sz="2800" i="1" dirty="0">
                        <a:latin typeface="Cambria Math" panose="02040503050406030204" pitchFamily="18" charset="0"/>
                      </a:rPr>
                      <m:t> </m:t>
                    </m:r>
                  </m:oMath>
                </a14:m>
                <a:endParaRPr lang="en-US" sz="2800" dirty="0"/>
              </a:p>
              <a:p>
                <a:endParaRPr lang="en-US" sz="2800" dirty="0"/>
              </a:p>
              <a:p>
                <a:r>
                  <a:rPr lang="en-US" sz="2800" dirty="0"/>
                  <a:t>n : Total number of links (including a fixed or single grounded link) </a:t>
                </a:r>
              </a:p>
              <a:p>
                <a:r>
                  <a:rPr lang="en-US" sz="2800" dirty="0"/>
                  <a:t>L : Total number of lower pairs </a:t>
                </a:r>
              </a:p>
              <a:p>
                <a:r>
                  <a:rPr lang="en-US" sz="2800" dirty="0"/>
                  <a:t>H : Total number of higher pairs </a:t>
                </a:r>
              </a:p>
            </p:txBody>
          </p:sp>
        </mc:Choice>
        <mc:Fallback xmlns="">
          <p:sp>
            <p:nvSpPr>
              <p:cNvPr id="4" name="TextBox 3">
                <a:extLst>
                  <a:ext uri="{FF2B5EF4-FFF2-40B4-BE49-F238E27FC236}">
                    <a16:creationId xmlns:a16="http://schemas.microsoft.com/office/drawing/2014/main" id="{D578F0BE-8F88-7604-A0BF-59519CE0B577}"/>
                  </a:ext>
                </a:extLst>
              </p:cNvPr>
              <p:cNvSpPr txBox="1">
                <a:spLocks noRot="1" noChangeAspect="1" noMove="1" noResize="1" noEditPoints="1" noAdjustHandles="1" noChangeArrowheads="1" noChangeShapeType="1" noTextEdit="1"/>
              </p:cNvSpPr>
              <p:nvPr/>
            </p:nvSpPr>
            <p:spPr>
              <a:xfrm>
                <a:off x="838200" y="2192594"/>
                <a:ext cx="10515599" cy="3539430"/>
              </a:xfrm>
              <a:prstGeom prst="rect">
                <a:avLst/>
              </a:prstGeom>
              <a:blipFill>
                <a:blip r:embed="rId3"/>
                <a:stretch>
                  <a:fillRect l="-1218" t="-1724" b="-41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4ABFF6F-C1C3-9EFF-E8B5-7D40A2602C75}"/>
              </a:ext>
            </a:extLst>
          </p:cNvPr>
          <p:cNvSpPr>
            <a:spLocks noGrp="1"/>
          </p:cNvSpPr>
          <p:nvPr>
            <p:ph type="sldNum" sz="quarter" idx="12"/>
          </p:nvPr>
        </p:nvSpPr>
        <p:spPr/>
        <p:txBody>
          <a:bodyPr/>
          <a:lstStyle/>
          <a:p>
            <a:fld id="{80D56C2C-1F92-42C3-8C73-4DF80B934846}" type="slidenum">
              <a:rPr lang="en-US" smtClean="0"/>
              <a:t>9</a:t>
            </a:fld>
            <a:endParaRPr lang="en-US"/>
          </a:p>
        </p:txBody>
      </p:sp>
    </p:spTree>
    <p:extLst>
      <p:ext uri="{BB962C8B-B14F-4D97-AF65-F5344CB8AC3E}">
        <p14:creationId xmlns:p14="http://schemas.microsoft.com/office/powerpoint/2010/main" val="1610332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6382</TotalTime>
  <Words>2430</Words>
  <Application>Microsoft Office PowerPoint</Application>
  <PresentationFormat>Widescreen</PresentationFormat>
  <Paragraphs>178</Paragraphs>
  <Slides>50</Slides>
  <Notes>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vt:lpstr>
      <vt:lpstr>Cambria Math</vt:lpstr>
      <vt:lpstr>Source Sans Pro</vt:lpstr>
      <vt:lpstr>Office Theme</vt:lpstr>
      <vt:lpstr>Kinematics and Dynamics</vt:lpstr>
      <vt:lpstr>Linkage Mechanisms</vt:lpstr>
      <vt:lpstr>Linkages</vt:lpstr>
      <vt:lpstr>Types of Links</vt:lpstr>
      <vt:lpstr>Kinematic Pairs</vt:lpstr>
      <vt:lpstr>Lower Pairs</vt:lpstr>
      <vt:lpstr>Higher Pairs</vt:lpstr>
      <vt:lpstr>PowerPoint Presentation</vt:lpstr>
      <vt:lpstr>Gruebler's Equation</vt:lpstr>
      <vt:lpstr>Question</vt:lpstr>
      <vt:lpstr>PowerPoint Presentation</vt:lpstr>
      <vt:lpstr>PowerPoint Presentation</vt:lpstr>
      <vt:lpstr>Simple mechanisms</vt:lpstr>
      <vt:lpstr>Double Crank Mechanism</vt:lpstr>
      <vt:lpstr>Crank Rocker Mechanism</vt:lpstr>
      <vt:lpstr>Double rocker mechanism </vt:lpstr>
      <vt:lpstr>Locomotive Mechanism</vt:lpstr>
      <vt:lpstr>Velocity Vector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Acceleration Vector Diagram</vt:lpstr>
      <vt:lpstr>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Theory of Machines by Khurmi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PERERA W.T.R.T.</dc:creator>
  <cp:lastModifiedBy>PERERA W.T.R.T.</cp:lastModifiedBy>
  <cp:revision>10</cp:revision>
  <dcterms:created xsi:type="dcterms:W3CDTF">2025-07-04T18:59:02Z</dcterms:created>
  <dcterms:modified xsi:type="dcterms:W3CDTF">2025-07-31T19:11:44Z</dcterms:modified>
</cp:coreProperties>
</file>